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67" r:id="rId3"/>
    <p:sldId id="368" r:id="rId4"/>
    <p:sldId id="401" r:id="rId5"/>
    <p:sldId id="340" r:id="rId6"/>
    <p:sldId id="379" r:id="rId7"/>
    <p:sldId id="341" r:id="rId8"/>
    <p:sldId id="380" r:id="rId9"/>
    <p:sldId id="330" r:id="rId10"/>
    <p:sldId id="346" r:id="rId11"/>
    <p:sldId id="366" r:id="rId12"/>
    <p:sldId id="347" r:id="rId13"/>
    <p:sldId id="348" r:id="rId14"/>
    <p:sldId id="349" r:id="rId15"/>
    <p:sldId id="369" r:id="rId16"/>
    <p:sldId id="350" r:id="rId17"/>
    <p:sldId id="352" r:id="rId18"/>
    <p:sldId id="353" r:id="rId19"/>
    <p:sldId id="338" r:id="rId20"/>
    <p:sldId id="339" r:id="rId21"/>
    <p:sldId id="343" r:id="rId22"/>
    <p:sldId id="344" r:id="rId23"/>
    <p:sldId id="355" r:id="rId24"/>
    <p:sldId id="354" r:id="rId25"/>
    <p:sldId id="356" r:id="rId26"/>
    <p:sldId id="358" r:id="rId27"/>
    <p:sldId id="359" r:id="rId28"/>
    <p:sldId id="360" r:id="rId29"/>
    <p:sldId id="370" r:id="rId30"/>
    <p:sldId id="361" r:id="rId31"/>
    <p:sldId id="362" r:id="rId32"/>
    <p:sldId id="371" r:id="rId33"/>
    <p:sldId id="363" r:id="rId34"/>
    <p:sldId id="364" r:id="rId35"/>
    <p:sldId id="365" r:id="rId36"/>
    <p:sldId id="372" r:id="rId37"/>
    <p:sldId id="373" r:id="rId38"/>
    <p:sldId id="374" r:id="rId39"/>
    <p:sldId id="377" r:id="rId40"/>
    <p:sldId id="375" r:id="rId41"/>
    <p:sldId id="402" r:id="rId42"/>
    <p:sldId id="376" r:id="rId43"/>
    <p:sldId id="381" r:id="rId44"/>
    <p:sldId id="382" r:id="rId45"/>
    <p:sldId id="383" r:id="rId46"/>
    <p:sldId id="386" r:id="rId47"/>
    <p:sldId id="387" r:id="rId48"/>
    <p:sldId id="388" r:id="rId49"/>
    <p:sldId id="389" r:id="rId50"/>
    <p:sldId id="390" r:id="rId51"/>
    <p:sldId id="391" r:id="rId52"/>
    <p:sldId id="403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  <p:sldId id="385" r:id="rId63"/>
    <p:sldId id="384" r:id="rId64"/>
    <p:sldId id="404" r:id="rId65"/>
    <p:sldId id="405" r:id="rId66"/>
    <p:sldId id="406" r:id="rId67"/>
    <p:sldId id="407" r:id="rId68"/>
    <p:sldId id="408" r:id="rId69"/>
    <p:sldId id="409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7DFE5-8243-4970-9172-FABD0285BE39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CE80-612C-46A3-B2CB-538E4EAFEB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4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43A-7E71-4ECE-A5BB-E195D7EDB587}" type="datetime1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5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572B-81B2-49E5-9C66-7013115872DA}" type="datetime1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6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C76F-222B-496E-A500-26B39A977464}" type="datetime1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0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B9-7870-4719-8B63-D0048DE9A511}" type="datetime1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0E61-B1D7-4C83-A496-37AF018CD6E9}" type="datetime1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53A-ED27-41AD-BD0D-642AA5C4B95B}" type="datetime1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1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D73F-3108-4757-B3D0-2C7B239A9841}" type="datetime1">
              <a:rPr lang="ru-RU" smtClean="0"/>
              <a:t>04.06.2023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4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09B-1D0B-44FC-9B1B-7B93D13E5F90}" type="datetime1">
              <a:rPr lang="ru-RU" smtClean="0"/>
              <a:t>04.06.2023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D3B4-760E-473A-974E-D2D138E75385}" type="datetime1">
              <a:rPr lang="ru-RU" smtClean="0"/>
              <a:t>04.06.2023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30B9-76E5-432A-89DC-74D4470B68E8}" type="datetime1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0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BBC7-9F22-4562-8146-86917675A62F}" type="datetime1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2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554C-5378-4DFE-A6BD-54EE5E0B6510}" type="datetime1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82E9-8372-4F51-94E8-4327F18FCA5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9704" y="2724766"/>
            <a:ext cx="5636333" cy="6649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Diadiura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Kostiantyn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978" y="3512453"/>
            <a:ext cx="11973059" cy="174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ERASMUS-JMO-2021-HEI-TCH-RSCH </a:t>
            </a:r>
            <a:r>
              <a:rPr lang="uk-U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101047527</a:t>
            </a:r>
            <a:r>
              <a:rPr lang="en-US" sz="3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32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EU consumer policy in conditions of the green and digital transition</a:t>
            </a:r>
            <a:r>
              <a:rPr lang="uk-UA" sz="28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28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ЄС в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зеленого та цифрового переходу</a:t>
            </a:r>
            <a:endParaRPr lang="ru-RU" sz="28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2639" y="2215169"/>
            <a:ext cx="11063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Manufacturing Engineering, Machines and Tools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137" y="1422974"/>
            <a:ext cx="10402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Sumy State University, </a:t>
            </a:r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Faculty of Technical Systems and Energy Efficient Technologies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TeSET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4" descr="https://sumdu.edu.ua/int/images/logo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8" y="1477400"/>
            <a:ext cx="1469020" cy="7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41" y="57986"/>
            <a:ext cx="6207829" cy="130364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74119" y="5694466"/>
            <a:ext cx="1134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для людей з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2012" y="1528549"/>
            <a:ext cx="11805313" cy="5172502"/>
          </a:xfrm>
        </p:spPr>
        <p:txBody>
          <a:bodyPr>
            <a:no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/>
              <a:t>У </a:t>
            </a:r>
            <a:r>
              <a:rPr lang="ru-RU" sz="3600" dirty="0" err="1"/>
              <a:t>контексті</a:t>
            </a:r>
            <a:r>
              <a:rPr lang="ru-RU" sz="3600" dirty="0"/>
              <a:t> зеленого та цифрового переходу </a:t>
            </a:r>
            <a:r>
              <a:rPr lang="ru-RU" sz="3600" dirty="0" err="1"/>
              <a:t>країни</a:t>
            </a:r>
            <a:r>
              <a:rPr lang="ru-RU" sz="3600" dirty="0"/>
              <a:t> ЄС </a:t>
            </a:r>
            <a:r>
              <a:rPr lang="ru-RU" sz="3600" dirty="0" err="1"/>
              <a:t>посилюють</a:t>
            </a:r>
            <a:r>
              <a:rPr lang="ru-RU" sz="3600" dirty="0"/>
              <a:t> свою </a:t>
            </a:r>
            <a:r>
              <a:rPr lang="ru-RU" sz="3600" dirty="0" err="1"/>
              <a:t>політику</a:t>
            </a:r>
            <a:r>
              <a:rPr lang="ru-RU" sz="3600" dirty="0"/>
              <a:t> </a:t>
            </a:r>
            <a:r>
              <a:rPr lang="ru-RU" sz="3600" dirty="0" err="1"/>
              <a:t>щодо</a:t>
            </a:r>
            <a:r>
              <a:rPr lang="ru-RU" sz="3600" dirty="0"/>
              <a:t> </a:t>
            </a:r>
            <a:r>
              <a:rPr lang="ru-RU" sz="3600" dirty="0" err="1"/>
              <a:t>захисту</a:t>
            </a:r>
            <a:r>
              <a:rPr lang="ru-RU" sz="3600" dirty="0"/>
              <a:t> прав </a:t>
            </a:r>
            <a:r>
              <a:rPr lang="ru-RU" sz="3600" dirty="0" err="1"/>
              <a:t>споживачів</a:t>
            </a:r>
            <a:r>
              <a:rPr lang="ru-RU" sz="3600" dirty="0"/>
              <a:t>, </a:t>
            </a:r>
            <a:r>
              <a:rPr lang="ru-RU" sz="3600" dirty="0" err="1"/>
              <a:t>їхніх</a:t>
            </a:r>
            <a:r>
              <a:rPr lang="ru-RU" sz="3600" dirty="0"/>
              <a:t> </a:t>
            </a:r>
            <a:r>
              <a:rPr lang="ru-RU" sz="3600" dirty="0" err="1"/>
              <a:t>економічних</a:t>
            </a:r>
            <a:r>
              <a:rPr lang="ru-RU" sz="3600" dirty="0"/>
              <a:t> </a:t>
            </a:r>
            <a:r>
              <a:rPr lang="ru-RU" sz="3600" dirty="0" err="1"/>
              <a:t>інтересів</a:t>
            </a:r>
            <a:r>
              <a:rPr lang="ru-RU" sz="3600" dirty="0"/>
              <a:t> та </a:t>
            </a:r>
            <a:r>
              <a:rPr lang="ru-RU" sz="3600" dirty="0" err="1"/>
              <a:t>безпеки</a:t>
            </a:r>
            <a:r>
              <a:rPr lang="ru-RU" sz="3600" dirty="0"/>
              <a:t>. </a:t>
            </a:r>
            <a:r>
              <a:rPr lang="ru-RU" sz="3600" b="1" dirty="0" err="1"/>
              <a:t>Економічна</a:t>
            </a:r>
            <a:r>
              <a:rPr lang="ru-RU" sz="3600" b="1" dirty="0"/>
              <a:t> криза, </a:t>
            </a:r>
            <a:r>
              <a:rPr lang="ru-RU" sz="3600" b="1" dirty="0" err="1"/>
              <a:t>викликана</a:t>
            </a:r>
            <a:r>
              <a:rPr lang="ru-RU" sz="3600" b="1" dirty="0"/>
              <a:t> </a:t>
            </a:r>
            <a:r>
              <a:rPr lang="ru-RU" sz="3600" b="1" dirty="0" err="1"/>
              <a:t>пандемією</a:t>
            </a:r>
            <a:r>
              <a:rPr lang="ru-RU" sz="3600" b="1" dirty="0"/>
              <a:t> </a:t>
            </a:r>
            <a:r>
              <a:rPr lang="en-US" sz="3600" b="1" dirty="0"/>
              <a:t>COVID-19, </a:t>
            </a:r>
            <a:r>
              <a:rPr lang="ru-RU" sz="3600" b="1" dirty="0"/>
              <a:t>стала </a:t>
            </a:r>
            <a:r>
              <a:rPr lang="ru-RU" sz="3600" b="1" dirty="0" err="1"/>
              <a:t>поштовхом</a:t>
            </a:r>
            <a:r>
              <a:rPr lang="ru-RU" sz="3600" b="1" dirty="0"/>
              <a:t> для </a:t>
            </a:r>
            <a:r>
              <a:rPr lang="ru-RU" sz="3600" b="1" dirty="0" err="1"/>
              <a:t>подальшого</a:t>
            </a:r>
            <a:r>
              <a:rPr lang="ru-RU" sz="3600" b="1" dirty="0"/>
              <a:t> </a:t>
            </a:r>
            <a:r>
              <a:rPr lang="ru-RU" sz="3600" b="1" dirty="0" err="1"/>
              <a:t>розвитку</a:t>
            </a:r>
            <a:r>
              <a:rPr lang="ru-RU" sz="3600" b="1" dirty="0"/>
              <a:t> </a:t>
            </a:r>
            <a:r>
              <a:rPr lang="ru-RU" sz="3600" b="1" dirty="0" err="1"/>
              <a:t>сучасних</a:t>
            </a:r>
            <a:r>
              <a:rPr lang="ru-RU" sz="3600" b="1" dirty="0"/>
              <a:t> </a:t>
            </a:r>
            <a:r>
              <a:rPr lang="ru-RU" sz="3600" b="1" dirty="0" err="1"/>
              <a:t>інструментів</a:t>
            </a:r>
            <a:r>
              <a:rPr lang="ru-RU" sz="3600" b="1" dirty="0"/>
              <a:t> </a:t>
            </a:r>
            <a:r>
              <a:rPr lang="ru-RU" sz="3600" dirty="0"/>
              <a:t>і </a:t>
            </a:r>
            <a:r>
              <a:rPr lang="ru-RU" sz="3600" dirty="0" err="1"/>
              <a:t>підходів</a:t>
            </a:r>
            <a:r>
              <a:rPr lang="ru-RU" sz="3600" dirty="0"/>
              <a:t> до </a:t>
            </a:r>
            <a:r>
              <a:rPr lang="ru-RU" sz="3600" dirty="0" err="1"/>
              <a:t>споживчої</a:t>
            </a:r>
            <a:r>
              <a:rPr lang="ru-RU" sz="3600" dirty="0"/>
              <a:t> </a:t>
            </a:r>
            <a:r>
              <a:rPr lang="ru-RU" sz="3600" dirty="0" err="1"/>
              <a:t>політики</a:t>
            </a:r>
            <a:r>
              <a:rPr lang="ru-RU" sz="3600" dirty="0"/>
              <a:t> в </a:t>
            </a:r>
            <a:r>
              <a:rPr lang="ru-RU" sz="3600" dirty="0" err="1"/>
              <a:t>країнах</a:t>
            </a:r>
            <a:r>
              <a:rPr lang="ru-RU" sz="3600" dirty="0"/>
              <a:t> </a:t>
            </a:r>
            <a:r>
              <a:rPr lang="ru-RU" sz="3600" dirty="0" err="1"/>
              <a:t>Європи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40" y="138850"/>
            <a:ext cx="5902733" cy="12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03" y="352924"/>
            <a:ext cx="7463782" cy="5964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825" y="2027177"/>
            <a:ext cx="3168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The overarching aim of the European Green Deal is to reach net-zero greenhouse gas emissions within the EU and deliver a pollution-free environment by 2050.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825" y="4700239"/>
            <a:ext cx="3477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From 2021 to 2027, 35 percent of the EU’s research funding will be dedicated to developing climate-friendly technologies.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6424" y="1289554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Roboto"/>
              </a:rPr>
              <a:t>The </a:t>
            </a:r>
            <a:r>
              <a:rPr lang="en-US" b="1" dirty="0">
                <a:latin typeface="Roboto"/>
              </a:rPr>
              <a:t>European Green Deal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" y="217175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73" y="109182"/>
            <a:ext cx="11846257" cy="6578221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зазначено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Стратегічному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Комісії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Пакету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відродження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ініціативи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посилити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конкурентоспроможність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стійкість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позицію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ЄС у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шляхом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інвестицій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справедливої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екологічної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Європи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1" y="1146414"/>
            <a:ext cx="11936105" cy="5711586"/>
          </a:xfrm>
        </p:spPr>
        <p:txBody>
          <a:bodyPr>
            <a:noAutofit/>
          </a:bodyPr>
          <a:lstStyle/>
          <a:p>
            <a:pPr marL="0" indent="180000" algn="just" fontAlgn="base">
              <a:lnSpc>
                <a:spcPct val="150000"/>
              </a:lnSpc>
              <a:spcBef>
                <a:spcPts val="0"/>
              </a:spcBef>
            </a:pP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Загальною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метою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є «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ризиків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загроз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вони не 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змозі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впоратися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особи;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їм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точної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чіткої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послідовної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їхнього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добробуту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їхньої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безпеки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їхніх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економічних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інтересів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288975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1037231"/>
            <a:ext cx="11922457" cy="5650172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Середній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вважається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добре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поінформованим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спостережливим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обачним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(Директива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2005/29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орієнтиром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обов’язку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постачальникам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надавати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6" y="97906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73" y="955343"/>
            <a:ext cx="11887200" cy="5745707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цим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неокласичним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економічним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трейдер повинен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враховувати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вирішує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в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73" y="125202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1" y="1146414"/>
            <a:ext cx="11936105" cy="5711586"/>
          </a:xfrm>
        </p:spPr>
        <p:txBody>
          <a:bodyPr>
            <a:noAutofit/>
          </a:bodyPr>
          <a:lstStyle/>
          <a:p>
            <a:pPr marL="0" indent="180000" algn="just" fontAlgn="base">
              <a:lnSpc>
                <a:spcPct val="150000"/>
              </a:lnSpc>
              <a:spcBef>
                <a:spcPts val="0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директив ЄС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визнає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є «особливо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вразливими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», 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 «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психічними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фізичними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вадами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 (Директива 2005/29,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5(3))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іноді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явно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визнаються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такими.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288975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57" y="986024"/>
            <a:ext cx="11936105" cy="94956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56" y="1935588"/>
            <a:ext cx="11936105" cy="4710871"/>
          </a:xfrm>
        </p:spPr>
        <p:txBody>
          <a:bodyPr>
            <a:no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чітко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вказують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кроків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вжити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трейдери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доступ 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яку вони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зрозуміти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інформовану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згоду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288975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9459" y="982639"/>
            <a:ext cx="11908809" cy="5732060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Обмежене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альтернативних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форматах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призводить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людей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вадами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слуху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когнітивними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помилкових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покупки,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фінансових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втрат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водночас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обмежуючи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їхній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досвід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»,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«люди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вадами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рідко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бувають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поінформованими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2" y="1527961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Consumer Protection in Europe for people with disabilities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495226"/>
            <a:ext cx="11936105" cy="4233119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 дослідження: </a:t>
            </a: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288975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815642"/>
            <a:ext cx="11859904" cy="667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478" y="1519730"/>
            <a:ext cx="11859904" cy="5181321"/>
          </a:xfrm>
        </p:spPr>
        <p:txBody>
          <a:bodyPr>
            <a:normAutofit fontScale="70000" lnSpcReduction="20000"/>
          </a:bodyPr>
          <a:lstStyle/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Актуальність</a:t>
            </a:r>
          </a:p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Конвенція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ООН про права людей 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та ЄС та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ООН про права людей 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Хартії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прав ЄС для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ЄС про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5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495226"/>
            <a:ext cx="11936105" cy="4233119"/>
          </a:xfrm>
        </p:spPr>
        <p:txBody>
          <a:bodyPr>
            <a:normAutofit fontScale="550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чверть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жителів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вважають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себе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інвалідами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у 27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країнах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ЄС у 2018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24,5%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віком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заявили,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обмеженнями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), при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7,0%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заявили про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(будучи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17,5% заявили про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помірна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(бути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помірно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Grammenos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2020). </a:t>
            </a:r>
            <a:endParaRPr lang="uk-UA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Незважаючи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 те,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ідентифікуються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значною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не є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однорідною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 людей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багатьма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видами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вад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включаючи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фізичні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психічні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інтелектуальні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сенсорні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вади.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5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0" y="2227219"/>
            <a:ext cx="11936105" cy="4501127"/>
          </a:xfrm>
        </p:spPr>
        <p:txBody>
          <a:bodyPr>
            <a:no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впливати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кількома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способами на контекст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операцій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радикальним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те,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особам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відмовити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статусу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юридичної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особи через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визнання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недієздатними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призвести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того,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особа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юридично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зможе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укласти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дійсний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договір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згубні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способи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особи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своїй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у тому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числі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доступу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яку вони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зрозуміти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5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495226"/>
            <a:ext cx="11936105" cy="4233119"/>
          </a:xfrm>
        </p:spPr>
        <p:txBody>
          <a:bodyPr>
            <a:normAutofit fontScale="550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чверть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жителів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вважають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себе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інвалідами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у 27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країнах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ЄС у 2018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24,5%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віком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заявили,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обмеженнями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), при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7,0%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заявили про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(будучи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17,5% заявили про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помірна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(бути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помірно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Grammenos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2020). </a:t>
            </a:r>
            <a:endParaRPr lang="uk-UA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Незважаючи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 те,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ідентифікуються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значною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не є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однорідною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 людей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багатьма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видами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вад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включаючи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фізичні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психічні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інтелектуальні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сенсорні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вади.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5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495226"/>
            <a:ext cx="11936105" cy="4233119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Для того,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доступною для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повного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кола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інвалідності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вона повинна бути представлена в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різноманітних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формах.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5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495226"/>
            <a:ext cx="11936105" cy="4233119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Окрім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альтернативному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знадобитися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деяким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окрім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тієї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включаючи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певний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ризик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користь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яку продукт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послуга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становити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5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495226"/>
            <a:ext cx="11936105" cy="4233119"/>
          </a:xfrm>
        </p:spPr>
        <p:txBody>
          <a:bodyPr>
            <a:normAutofit fontScale="92500" lnSpcReduction="1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Директива ЄС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2019 року,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акт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(EEA) (Директива (EU) 2019/882),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доступною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інструкції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продукту (Директива (ЄС) 2019/882,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II)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один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сенсорний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канал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файли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прочитати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комп’ютером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4"/>
            <a:ext cx="11936105" cy="1774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ООН про права людей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ЄС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868663"/>
            <a:ext cx="11936105" cy="3859682"/>
          </a:xfrm>
        </p:spPr>
        <p:txBody>
          <a:bodyPr>
            <a:normAutofit fontScale="77500" lnSpcReduction="20000"/>
          </a:bodyPr>
          <a:lstStyle/>
          <a:p>
            <a:pPr marL="0" indent="1800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CRPD є першим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договором про права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конкретно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 людей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і є першим договором про права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став ЄС.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наслідок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ЄС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пов’язаний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межах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своєї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2010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посилання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CRPD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численні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вторинного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(ЄС) 2019/882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акт про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(EAA)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(ЄС) (2016/2102)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веб-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сайтів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державного сектору)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4"/>
            <a:ext cx="11936105" cy="177479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ООН про права людей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Хартії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прав ЄС для закону ЄС про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868663"/>
            <a:ext cx="11936105" cy="3859682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викладено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Декларації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компетенції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регулюються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Конвенцією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Об’єднаних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Націй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прав людей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Ради 2010/48/ЄС,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II).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6754" y="1119117"/>
            <a:ext cx="11895162" cy="5568286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коригування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зроблене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справедливим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ту саму систему для особи на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доведеної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потреби.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потреба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різною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2830" y="1347953"/>
            <a:ext cx="11955438" cy="4861778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коригування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зміна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практики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потреб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ї</a:t>
            </a:r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рівний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доступ до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вигоди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як і людям без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1" y="111554"/>
            <a:ext cx="3705933" cy="7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73" y="95534"/>
            <a:ext cx="11846257" cy="6619165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особи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особи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недобросовісну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практику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8. Директива про споживчий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9. Директива про права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Решта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держав-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ризик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розбіжностей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національному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КПІ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обов’язок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укладання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договору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85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4"/>
            <a:ext cx="11936105" cy="177479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ООН про права людей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Хартії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прав ЄС для закону ЄС про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868663"/>
            <a:ext cx="11936105" cy="3859682"/>
          </a:xfrm>
        </p:spPr>
        <p:txBody>
          <a:bodyPr>
            <a:normAutofit fontScale="85000" lnSpcReduction="10000"/>
          </a:bodyPr>
          <a:lstStyle/>
          <a:p>
            <a:pPr marL="0" indent="1800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означає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коригування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непропорційного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надмірного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тягаря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конкретному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особам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нарівні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всіма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правами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свободами.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4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182" y="1241947"/>
            <a:ext cx="11900848" cy="5472752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зайнятості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ЄС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рівність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зайнятості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гарантувати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дотримання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принципу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рівного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ставлення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0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996288"/>
            <a:ext cx="11873553" cy="5718412"/>
          </a:xfrm>
        </p:spPr>
        <p:txBody>
          <a:bodyPr>
            <a:no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означає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роботодавці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вживати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конкретному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людині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доступ до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просуватися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пройти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заходи не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накладати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непропорційний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тягар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роботодавець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12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4"/>
            <a:ext cx="11936105" cy="177479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Закон ЄС про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доступ до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передконтрактної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868663"/>
            <a:ext cx="11936105" cy="3859682"/>
          </a:xfrm>
        </p:spPr>
        <p:txBody>
          <a:bodyPr>
            <a:normAutofit fontScale="92500" lnSpcReduction="10000"/>
          </a:bodyPr>
          <a:lstStyle/>
          <a:p>
            <a:pPr marL="0" indent="1800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ЄС про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договору.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розглядається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засіб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усвідомлений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і,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ключовий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аспект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1" y="954754"/>
            <a:ext cx="11936105" cy="177479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Закон ЄС про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доступ до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передконтрактної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868663"/>
            <a:ext cx="11936105" cy="3859682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Директива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недобросовісну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практику, Директива про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Директива про права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4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6614" y="965768"/>
            <a:ext cx="11887200" cy="5776226"/>
          </a:xfrm>
        </p:spPr>
        <p:txBody>
          <a:bodyPr>
            <a:normAutofit fontScale="925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ЄС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2019 року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акт про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(EEA) (Директива (EU) 2019/882),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бути доступною для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інструкції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продукту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(ЄС) 2019/882,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I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один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сенсорний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канал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через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файли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прочитати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комп’ютером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8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982638"/>
            <a:ext cx="11941791" cy="5636525"/>
          </a:xfrm>
        </p:spPr>
        <p:txBody>
          <a:bodyPr>
            <a:no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зчитування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екрана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зрозумілій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однакові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слова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чіткій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логічній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люди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інтелектуальними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вадами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могли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краще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зрозуміти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сприйняти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субтитрів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відеоінструкціях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шрифтом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розміру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180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текстових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форматах,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альтернативних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допоміжних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друк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шрифтом Брайля);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45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2829" y="982638"/>
            <a:ext cx="11928143" cy="5759355"/>
          </a:xfrm>
        </p:spPr>
        <p:txBody>
          <a:bodyPr>
            <a:normAutofit fontScale="85000" lnSpcReduction="1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супроводжуватися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альтернативним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представленням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будь-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нетекстового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вмісту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супроводжувати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діаграму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текстовим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описом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описує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ключові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включити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інтерфейсу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продукту;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включати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продукту, яка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забезпечується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спрямованими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потреб людей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включати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апаратного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інтерфейсу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продукту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допоміжними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пристроями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1069" y="952169"/>
            <a:ext cx="11846256" cy="5707938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 точки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відповідальності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обґрунтоване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Гріффітс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інформованої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згоди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справді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спільним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враховувати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інтереси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обох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сторін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торговця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постачальник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більший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контролю,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відповідальність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ньому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9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34" y="960560"/>
            <a:ext cx="11948159" cy="3539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383725" y="6124012"/>
            <a:ext cx="611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https://www.internationaldisabilityalliance.org/CRPD-advocacy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857475" y="5407491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48" y="1674480"/>
            <a:ext cx="4681522" cy="3184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45" y="138850"/>
            <a:ext cx="3352800" cy="704088"/>
          </a:xfrm>
          <a:prstGeom prst="rect">
            <a:avLst/>
          </a:prstGeom>
        </p:spPr>
      </p:pic>
      <p:pic>
        <p:nvPicPr>
          <p:cNvPr id="1026" name="Picture 2" descr="Consumer Protection - consumer-prot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14" y="1025241"/>
            <a:ext cx="5715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42248" y="6179781"/>
            <a:ext cx="551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https://aseanconsumer.org/cterms-consumer-protection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196162" y="5393843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86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7085" y="965817"/>
            <a:ext cx="11846257" cy="13543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Конвенція</a:t>
            </a:r>
            <a:r>
              <a:rPr lang="ru-R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 ООН про права людей з </a:t>
            </a:r>
            <a:r>
              <a:rPr lang="ru-RU" sz="3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 та ЄС і </a:t>
            </a:r>
            <a:r>
              <a:rPr lang="ru-RU" sz="3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87085" y="2320119"/>
            <a:ext cx="11846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CRPD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є першим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договором про права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конкретно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прав людей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і є першим договором про права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став ЄС. Як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наслідок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ЄС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зв’язаний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Конвенцією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межах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своєї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2010 року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посилання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CRPD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численні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вторинного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Директива (ЄС) 2019/882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акт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(EAA) і Директива (ЄС) (2016/2102)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веб-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сайтів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державного сектору)),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підпадає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егідою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Генерального директорату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Комісії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юстиції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969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83" y="5537627"/>
            <a:ext cx="11854217" cy="11224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https://blogs.lse.ac.uk/vaw/int/treaty-bodies/convention-on-the-rights-of-persons-with-disabilities/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537" y="169166"/>
            <a:ext cx="7342496" cy="515552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941869" y="4846382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8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7421" y="996287"/>
            <a:ext cx="11750722" cy="5718412"/>
          </a:xfrm>
        </p:spPr>
        <p:txBody>
          <a:bodyPr>
            <a:normAutofit fontScale="925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прямо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визнає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людьми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відносних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середовищних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бар'єрів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перешкоджають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їхній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повній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житті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нарівні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(преамбула, пункт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чином,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визнає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нездатність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задовольняти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потреби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сподівання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людей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відключаючу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роль, яку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відіграє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недоступна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0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968991"/>
            <a:ext cx="11832609" cy="5704764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надзвичайно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широкою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ґрунтується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принципах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недискримінації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рівності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охоплюють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право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вони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широкою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групою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прав.Ці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права є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цивільними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так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політичними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такими як право на свободу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14), 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суттєвішими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такими як право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24).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6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478" y="968991"/>
            <a:ext cx="11873552" cy="5704764"/>
          </a:xfrm>
        </p:spPr>
        <p:txBody>
          <a:bodyPr>
            <a:normAutofit fontScale="925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Додатковим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інструментом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фундаментальних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прав),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вплинути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тлумачення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закону ЄС про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Хартія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прав ЄС.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Хартії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забороняє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дискримінацію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за низкою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ознак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включаючи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38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ЄС повинна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забезпечувати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високий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3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477" y="941696"/>
            <a:ext cx="11928143" cy="5745707"/>
          </a:xfrm>
        </p:spPr>
        <p:txBody>
          <a:bodyPr>
            <a:normAutofit fontScale="925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світлі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стверджувати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так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заходи,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транспонування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тлумачити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світлі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Хартії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світлі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ООН про права людей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Дійсно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два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підкріплювати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один одного, особливо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беручи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уваги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широку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заборону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дискримінації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Хартії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детальне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розуміння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ООН про права людей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дискримінації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неспроможності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10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5533" y="979464"/>
            <a:ext cx="11969087" cy="753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Reasonable Accommodation and Persons with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298660" y="5561270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02" y="1707389"/>
            <a:ext cx="6638765" cy="373430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95532" y="6385196"/>
            <a:ext cx="11969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https://www.worklawyers.com/reasonable-accommodations-california/</a:t>
            </a:r>
          </a:p>
        </p:txBody>
      </p:sp>
    </p:spTree>
    <p:extLst>
      <p:ext uri="{BB962C8B-B14F-4D97-AF65-F5344CB8AC3E}">
        <p14:creationId xmlns:p14="http://schemas.microsoft.com/office/powerpoint/2010/main" val="2196458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2880" y="1026942"/>
            <a:ext cx="11873132" cy="5669280"/>
          </a:xfrm>
        </p:spPr>
        <p:txBody>
          <a:bodyPr>
            <a:normAutofit fontScale="85000" lnSpcReduction="1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коригування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зміна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практики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потреб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доступ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вигоди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 і людям без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шрифтом Брайля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потреб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незрячої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читає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текст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зручному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вадами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розумового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чином,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альтернативному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є прикладом такого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випадках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змісту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3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45" y="970670"/>
            <a:ext cx="11901267" cy="5725551"/>
          </a:xfrm>
        </p:spPr>
        <p:txBody>
          <a:bodyPr>
            <a:normAutofit fontScale="925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Зобов’язання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підставі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ґрунтується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визнанні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іноді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порушенням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особи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фізичним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оточенням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призвести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неможливості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виконувати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певну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звичайним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способом.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важливою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призвести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 того,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особа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зіткнеться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бар’єром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заважає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відкритою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поділяють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22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5533" y="968990"/>
            <a:ext cx="11955439" cy="57866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Індивідуальне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адаптоване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Індивідуалізований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розміщення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потреб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особи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способів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потреб.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Обов’язок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надати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житло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абсолютним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знятий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житла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призведе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непропорційного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тягаря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для особи, яка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несе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обов’язок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57" y="986024"/>
            <a:ext cx="11936105" cy="94956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288975"/>
            <a:ext cx="3352800" cy="70408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42157" y="2099362"/>
            <a:ext cx="11936105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50000"/>
              </a:lnSpc>
            </a:pP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Безбар’єрність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філософія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обмежень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000" algn="just">
              <a:lnSpc>
                <a:spcPct val="150000"/>
              </a:lnSpc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Середовище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комфортно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всім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Бар’єри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сьогодні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фізичні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громадянські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економічні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мільйонам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українцям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маломобільним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людям,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молоді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жінкам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людям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літнього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реалізувати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себе.</a:t>
            </a:r>
          </a:p>
        </p:txBody>
      </p:sp>
    </p:spTree>
    <p:extLst>
      <p:ext uri="{BB962C8B-B14F-4D97-AF65-F5344CB8AC3E}">
        <p14:creationId xmlns:p14="http://schemas.microsoft.com/office/powerpoint/2010/main" val="14040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2829" y="955343"/>
            <a:ext cx="11941791" cy="5759356"/>
          </a:xfrm>
        </p:spPr>
        <p:txBody>
          <a:bodyPr>
            <a:normAutofit fontScale="77500" lnSpcReduction="20000"/>
          </a:bodyPr>
          <a:lstStyle/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Обов'язок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 права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5(3)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 права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пов’язує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рівності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недискримінації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обов’язком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сприяння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рівності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усунення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дискримінації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держави-учасниці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вживають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належних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розумного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1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73" y="982639"/>
            <a:ext cx="11887200" cy="5704764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означає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коригування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непропорційного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надмірного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тягаря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конкретному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особам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нарівні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всіма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правами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свободами.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18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182" y="5199796"/>
            <a:ext cx="11873552" cy="1454837"/>
          </a:xfrm>
        </p:spPr>
        <p:txBody>
          <a:bodyPr/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https://www.commerce.gov/cr/programs-and-services/reasonable-accommodations-program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097" y="1111438"/>
            <a:ext cx="5685999" cy="379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6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477" y="996287"/>
            <a:ext cx="11914495" cy="5704764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ООН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чітко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необґрунтовану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відмову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розумному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як форму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дискримінації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поширює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обов’язок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свободи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обов’язок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відрізняється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стосуються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4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1009934"/>
            <a:ext cx="11873553" cy="5663821"/>
          </a:xfrm>
        </p:spPr>
        <p:txBody>
          <a:bodyPr>
            <a:normAutofit fontScale="850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Обов’язок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розумного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покладається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особу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стикається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перешкодою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спрацьовує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коли особа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перешкоджає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такому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бар’єру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зобов’язання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систем,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призначених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якомога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людей.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задовольняти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потреби кожного,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знадобитися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розумне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задоволення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потреб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особи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Конвенцією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держави-учасниці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зобов’язані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накладати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зобов’язання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приватні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сторони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свобод.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154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4" y="928048"/>
            <a:ext cx="11846258" cy="5773003"/>
          </a:xfrm>
        </p:spPr>
        <p:txBody>
          <a:bodyPr>
            <a:normAutofit/>
          </a:bodyPr>
          <a:lstStyle/>
          <a:p>
            <a:pPr marL="0" indent="273050" algn="just"/>
            <a:r>
              <a:rPr lang="ru-RU" sz="3200" dirty="0"/>
              <a:t>Право </a:t>
            </a:r>
            <a:r>
              <a:rPr lang="ru-RU" sz="3200" dirty="0" err="1"/>
              <a:t>людини</a:t>
            </a:r>
            <a:r>
              <a:rPr lang="ru-RU" sz="3200" dirty="0"/>
              <a:t> з </a:t>
            </a:r>
            <a:r>
              <a:rPr lang="ru-RU" sz="3200" dirty="0" err="1"/>
              <a:t>інвалідністю</a:t>
            </a:r>
            <a:r>
              <a:rPr lang="ru-RU" sz="3200" dirty="0"/>
              <a:t> на </a:t>
            </a:r>
            <a:r>
              <a:rPr lang="ru-RU" sz="3200" dirty="0" err="1"/>
              <a:t>розумне</a:t>
            </a:r>
            <a:r>
              <a:rPr lang="ru-RU" sz="3200" dirty="0"/>
              <a:t> </a:t>
            </a:r>
            <a:r>
              <a:rPr lang="ru-RU" sz="3200" dirty="0" err="1"/>
              <a:t>пристосування</a:t>
            </a:r>
            <a:r>
              <a:rPr lang="ru-RU" sz="3200" dirty="0"/>
              <a:t> в </a:t>
            </a:r>
            <a:r>
              <a:rPr lang="ru-RU" sz="3200" dirty="0" err="1"/>
              <a:t>контексті</a:t>
            </a:r>
            <a:r>
              <a:rPr lang="ru-RU" sz="3200" dirty="0"/>
              <a:t> </a:t>
            </a:r>
            <a:r>
              <a:rPr lang="ru-RU" sz="3200" dirty="0" err="1"/>
              <a:t>зайнятості</a:t>
            </a:r>
            <a:r>
              <a:rPr lang="ru-RU" sz="3200" dirty="0"/>
              <a:t> </a:t>
            </a:r>
            <a:r>
              <a:rPr lang="ru-RU" sz="3200" dirty="0" err="1"/>
              <a:t>міститься</a:t>
            </a:r>
            <a:r>
              <a:rPr lang="ru-RU" sz="3200" dirty="0"/>
              <a:t> в </a:t>
            </a:r>
            <a:r>
              <a:rPr lang="ru-RU" sz="3200" dirty="0" err="1"/>
              <a:t>законодавстві</a:t>
            </a:r>
            <a:r>
              <a:rPr lang="ru-RU" sz="3200" dirty="0"/>
              <a:t> ЄС у </a:t>
            </a:r>
            <a:r>
              <a:rPr lang="ru-RU" sz="3200" dirty="0" err="1"/>
              <a:t>Директиві</a:t>
            </a:r>
            <a:r>
              <a:rPr lang="ru-RU" sz="3200" dirty="0"/>
              <a:t> про </a:t>
            </a:r>
            <a:r>
              <a:rPr lang="ru-RU" sz="3200" dirty="0" err="1"/>
              <a:t>рівність</a:t>
            </a:r>
            <a:r>
              <a:rPr lang="ru-RU" sz="3200" dirty="0"/>
              <a:t> у </a:t>
            </a:r>
            <a:r>
              <a:rPr lang="ru-RU" sz="3200" dirty="0" err="1"/>
              <a:t>сфері</a:t>
            </a:r>
            <a:r>
              <a:rPr lang="ru-RU" sz="3200" dirty="0"/>
              <a:t> </a:t>
            </a:r>
            <a:r>
              <a:rPr lang="ru-RU" sz="3200" dirty="0" err="1"/>
              <a:t>зайнятості</a:t>
            </a:r>
            <a:r>
              <a:rPr lang="ru-RU" sz="3200" dirty="0"/>
              <a:t>. </a:t>
            </a:r>
            <a:endParaRPr lang="ru-RU" sz="3200" dirty="0" smtClean="0"/>
          </a:p>
          <a:p>
            <a:pPr marL="0" indent="273050" algn="just"/>
            <a:r>
              <a:rPr lang="ru-RU" sz="3200" b="1" dirty="0" err="1" smtClean="0"/>
              <a:t>Стаття</a:t>
            </a:r>
            <a:r>
              <a:rPr lang="ru-RU" sz="3200" b="1" dirty="0" smtClean="0"/>
              <a:t> </a:t>
            </a:r>
            <a:r>
              <a:rPr lang="ru-RU" sz="3200" b="1" dirty="0"/>
              <a:t>5 </a:t>
            </a:r>
            <a:r>
              <a:rPr lang="ru-RU" sz="3200" b="1" dirty="0" err="1" smtClean="0"/>
              <a:t>Директиви</a:t>
            </a:r>
            <a:r>
              <a:rPr lang="ru-RU" sz="3200" b="1" dirty="0" smtClean="0"/>
              <a:t> </a:t>
            </a:r>
            <a:r>
              <a:rPr lang="ru-RU" sz="3200" b="1" dirty="0" err="1"/>
              <a:t>передбачає</a:t>
            </a:r>
            <a:r>
              <a:rPr lang="ru-RU" sz="3200" b="1" dirty="0" smtClean="0"/>
              <a:t>:</a:t>
            </a:r>
          </a:p>
          <a:p>
            <a:pPr marL="0" indent="273050" algn="just"/>
            <a:r>
              <a:rPr lang="ru-RU" sz="3200" dirty="0" err="1" smtClean="0"/>
              <a:t>Щоб</a:t>
            </a:r>
            <a:r>
              <a:rPr lang="ru-RU" sz="3200" dirty="0" smtClean="0"/>
              <a:t> </a:t>
            </a:r>
            <a:r>
              <a:rPr lang="ru-RU" sz="3200" dirty="0" err="1"/>
              <a:t>гарантувати</a:t>
            </a:r>
            <a:r>
              <a:rPr lang="ru-RU" sz="3200" dirty="0"/>
              <a:t> </a:t>
            </a:r>
            <a:r>
              <a:rPr lang="ru-RU" sz="3200" dirty="0" err="1"/>
              <a:t>дотримання</a:t>
            </a:r>
            <a:r>
              <a:rPr lang="ru-RU" sz="3200" dirty="0"/>
              <a:t> принципу </a:t>
            </a:r>
            <a:r>
              <a:rPr lang="ru-RU" sz="3200" dirty="0" err="1"/>
              <a:t>рівного</a:t>
            </a:r>
            <a:r>
              <a:rPr lang="ru-RU" sz="3200" dirty="0"/>
              <a:t> </a:t>
            </a:r>
            <a:r>
              <a:rPr lang="ru-RU" sz="3200" dirty="0" err="1"/>
              <a:t>ставлення</a:t>
            </a:r>
            <a:r>
              <a:rPr lang="ru-RU" sz="3200" dirty="0"/>
              <a:t> до </a:t>
            </a:r>
            <a:r>
              <a:rPr lang="ru-RU" sz="3200" dirty="0" err="1"/>
              <a:t>осіб</a:t>
            </a:r>
            <a:r>
              <a:rPr lang="ru-RU" sz="3200" dirty="0"/>
              <a:t> з </a:t>
            </a:r>
            <a:r>
              <a:rPr lang="ru-RU" sz="3200" dirty="0" err="1"/>
              <a:t>інвалідністю</a:t>
            </a:r>
            <a:r>
              <a:rPr lang="ru-RU" sz="3200" dirty="0"/>
              <a:t>, </a:t>
            </a:r>
            <a:r>
              <a:rPr lang="ru-RU" sz="3200" dirty="0" err="1"/>
              <a:t>має</a:t>
            </a:r>
            <a:r>
              <a:rPr lang="ru-RU" sz="3200" dirty="0"/>
              <a:t> бути </a:t>
            </a:r>
            <a:r>
              <a:rPr lang="ru-RU" sz="3200" dirty="0" err="1"/>
              <a:t>забезпечено</a:t>
            </a:r>
            <a:r>
              <a:rPr lang="ru-RU" sz="3200" dirty="0"/>
              <a:t> </a:t>
            </a:r>
            <a:r>
              <a:rPr lang="ru-RU" sz="3200" dirty="0" err="1"/>
              <a:t>розумне</a:t>
            </a:r>
            <a:r>
              <a:rPr lang="ru-RU" sz="3200" dirty="0"/>
              <a:t> </a:t>
            </a:r>
            <a:r>
              <a:rPr lang="ru-RU" sz="3200" dirty="0" err="1"/>
              <a:t>пристосування</a:t>
            </a:r>
            <a:r>
              <a:rPr lang="ru-RU" sz="3200" dirty="0"/>
              <a:t>.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означає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роботодавці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вживати</a:t>
            </a:r>
            <a:r>
              <a:rPr lang="ru-RU" sz="3200" dirty="0"/>
              <a:t> </a:t>
            </a:r>
            <a:r>
              <a:rPr lang="ru-RU" sz="3200" dirty="0" err="1"/>
              <a:t>відповідних</a:t>
            </a:r>
            <a:r>
              <a:rPr lang="ru-RU" sz="3200" dirty="0"/>
              <a:t> </a:t>
            </a:r>
            <a:r>
              <a:rPr lang="ru-RU" sz="3200" dirty="0" err="1"/>
              <a:t>заходів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необхідно</a:t>
            </a:r>
            <a:r>
              <a:rPr lang="ru-RU" sz="3200" dirty="0"/>
              <a:t> в конкретному </a:t>
            </a:r>
            <a:r>
              <a:rPr lang="ru-RU" sz="3200" dirty="0" err="1"/>
              <a:t>випадку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дати</a:t>
            </a:r>
            <a:r>
              <a:rPr lang="ru-RU" sz="3200" dirty="0"/>
              <a:t> </a:t>
            </a:r>
            <a:r>
              <a:rPr lang="ru-RU" sz="3200" dirty="0" err="1"/>
              <a:t>людині</a:t>
            </a:r>
            <a:r>
              <a:rPr lang="ru-RU" sz="3200" dirty="0"/>
              <a:t> з </a:t>
            </a:r>
            <a:r>
              <a:rPr lang="ru-RU" sz="3200" dirty="0" err="1"/>
              <a:t>інвалідністю</a:t>
            </a:r>
            <a:r>
              <a:rPr lang="ru-RU" sz="3200" dirty="0"/>
              <a:t>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отримати</a:t>
            </a:r>
            <a:r>
              <a:rPr lang="ru-RU" sz="3200" dirty="0"/>
              <a:t> доступ до </a:t>
            </a:r>
            <a:r>
              <a:rPr lang="ru-RU" sz="3200" dirty="0" err="1"/>
              <a:t>роботи</a:t>
            </a:r>
            <a:r>
              <a:rPr lang="ru-RU" sz="3200" dirty="0"/>
              <a:t>, </a:t>
            </a:r>
            <a:r>
              <a:rPr lang="ru-RU" sz="3200" dirty="0" err="1"/>
              <a:t>брати</a:t>
            </a:r>
            <a:r>
              <a:rPr lang="ru-RU" sz="3200" dirty="0"/>
              <a:t> участь у </a:t>
            </a:r>
            <a:r>
              <a:rPr lang="ru-RU" sz="3200" dirty="0" err="1"/>
              <a:t>ній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просуватися</a:t>
            </a:r>
            <a:r>
              <a:rPr lang="ru-RU" sz="3200" dirty="0"/>
              <a:t> по </a:t>
            </a:r>
            <a:r>
              <a:rPr lang="ru-RU" sz="3200" dirty="0" err="1"/>
              <a:t>ній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пройти </a:t>
            </a:r>
            <a:r>
              <a:rPr lang="ru-RU" sz="3200" dirty="0" err="1"/>
              <a:t>навчання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заходи не </a:t>
            </a:r>
            <a:r>
              <a:rPr lang="ru-RU" sz="3200" dirty="0" err="1"/>
              <a:t>будуть</a:t>
            </a:r>
            <a:r>
              <a:rPr lang="ru-RU" sz="3200" dirty="0"/>
              <a:t> </a:t>
            </a:r>
            <a:r>
              <a:rPr lang="ru-RU" sz="3200" dirty="0" err="1"/>
              <a:t>накладати</a:t>
            </a:r>
            <a:r>
              <a:rPr lang="ru-RU" sz="3200" dirty="0"/>
              <a:t> </a:t>
            </a:r>
            <a:r>
              <a:rPr lang="ru-RU" sz="3200" dirty="0" err="1"/>
              <a:t>непропорційний</a:t>
            </a:r>
            <a:r>
              <a:rPr lang="ru-RU" sz="3200" dirty="0"/>
              <a:t> </a:t>
            </a:r>
            <a:r>
              <a:rPr lang="ru-RU" sz="3200" dirty="0" err="1"/>
              <a:t>тягар</a:t>
            </a:r>
            <a:r>
              <a:rPr lang="ru-RU" sz="3200" dirty="0"/>
              <a:t> на </a:t>
            </a:r>
            <a:r>
              <a:rPr lang="ru-RU" sz="3200" dirty="0" err="1"/>
              <a:t>роботодавець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6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477" y="979464"/>
            <a:ext cx="11914495" cy="1586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Закон ЄС про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доступ до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передконтрактної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7" y="2565778"/>
            <a:ext cx="6243851" cy="416256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487235" y="5805015"/>
            <a:ext cx="5563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https://www.europarl.europa.eu/news/en/headlines/society/20210506STO03603/how-the-eu-aims-to-boost-consumer-protection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155103" y="531879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071" y="26276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32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993111"/>
            <a:ext cx="11914496" cy="5721587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ЄС про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договору.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розглядається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засіб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усвідомлений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і,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ключовий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аспект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239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6" y="1074999"/>
            <a:ext cx="11846256" cy="1327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недобросовісну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практику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50126" y="2402006"/>
            <a:ext cx="11846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недобросовісну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практику трейдерам заборонено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нечесні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оманливі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агресивні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негативний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обов'язок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статтею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5(2)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практика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вважається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несправедливою,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вона не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вимозі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обачності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суттєво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спотворює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економічну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поведінку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пересічного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вважається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добре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поінформованим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розумно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спостережливий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обачний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(Директива 2005/29,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Декларація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18; C-210/96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Springenheide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пункт 31; C-122/10 Konsumentombudsmannen2005/29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Ving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AB, пункт 22).</a:t>
            </a:r>
          </a:p>
        </p:txBody>
      </p:sp>
    </p:spTree>
    <p:extLst>
      <p:ext uri="{BB962C8B-B14F-4D97-AF65-F5344CB8AC3E}">
        <p14:creationId xmlns:p14="http://schemas.microsoft.com/office/powerpoint/2010/main" val="112918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982639"/>
            <a:ext cx="11928144" cy="5732060"/>
          </a:xfrm>
        </p:spPr>
        <p:txBody>
          <a:bodyPr>
            <a:normAutofit fontScale="85000" lnSpcReduction="1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Говорячи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ширшу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концепцію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ЄС,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Унберат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Джонсон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концептуалізація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еталонного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[«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»]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чіткі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регуляторної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 тому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сенсі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позбавляє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кожного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-члена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спроможності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спрямовані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ширшого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просто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розумною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обережністю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Unberath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Johnston 2007, pp 1250–1251).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недобросовісну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практику,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гармонізацію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(пункт 15) і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наближає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держав-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097094"/>
            <a:ext cx="8279073" cy="552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85" y="166145"/>
            <a:ext cx="3352800" cy="70408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8415551" y="3016598"/>
            <a:ext cx="382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https://www.coe.int/en/web/disability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517694" y="1764459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99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7421" y="1074998"/>
            <a:ext cx="11900848" cy="835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кредит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77421" y="1859340"/>
            <a:ext cx="11900848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Другим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варто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розглянути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кредити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гарантує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певну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специфіковану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угод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сприяє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просуває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ринок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обох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причин Директива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гармонізацію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(Директива 2008/48,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Декларація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9).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преамбулі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неодноразово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згадується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адекватної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вони могли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приймати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знаючи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факти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Рекламна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19).</a:t>
            </a:r>
          </a:p>
        </p:txBody>
      </p:sp>
    </p:spTree>
    <p:extLst>
      <p:ext uri="{BB962C8B-B14F-4D97-AF65-F5344CB8AC3E}">
        <p14:creationId xmlns:p14="http://schemas.microsoft.com/office/powerpoint/2010/main" val="20642607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928048"/>
            <a:ext cx="11928144" cy="5786651"/>
          </a:xfrm>
        </p:spPr>
        <p:txBody>
          <a:bodyPr>
            <a:normAutofit fontScale="92500" lnSpcReduction="20000"/>
          </a:bodyPr>
          <a:lstStyle/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вимагає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певна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специфікована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кредиту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надавалася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різноманітних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документах,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угодах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формах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рекламою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інформацією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овердрафтом.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об'єкти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зазначені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договори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6), 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договори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10)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випадках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Директива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зазначає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лаконічним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помітним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способом»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4(2))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папері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іншому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тривалому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носії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надаватись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чіткій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чіткій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стислим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чином»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5(1))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Надана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повинна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споживачеві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обґрунтоване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кредитної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угоди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5(1))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перелік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включаючи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тип кредиту та ставку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позики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0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477" y="1023583"/>
            <a:ext cx="11928143" cy="818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права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111554"/>
            <a:ext cx="3352800" cy="70408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36477" y="1842449"/>
            <a:ext cx="119281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Третім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права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встановлює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правила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аспектів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 поза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приміщенням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(Директива 2011/83,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Декларація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2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III)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II),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включаючи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постачання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цифрового контенту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статті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5 і 6)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комунальні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як вода, газ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3(1)).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Директива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максимальну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гармонізацію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права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відмови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коментарів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наведених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нижче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Залишок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держав-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ризик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Розбіжності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4205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5533" y="1034055"/>
            <a:ext cx="11969087" cy="12587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Решта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держав-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ризик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розбіжностей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національному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127477"/>
            <a:ext cx="3352800" cy="70408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95532" y="2292824"/>
            <a:ext cx="119690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права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деякий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простір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держав-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5(4)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-члени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охоплює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відмінні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поза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приміщенням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встановлює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отримувати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характеристики товару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особу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торговця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17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73" y="1009934"/>
            <a:ext cx="11900848" cy="5745708"/>
          </a:xfrm>
        </p:spPr>
        <p:txBody>
          <a:bodyPr>
            <a:normAutofit fontScale="92500" lnSpcReduction="1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6(7)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дистанційних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укладених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поза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офісом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-члени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підтримувати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запроваджувати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своєму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мовні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договірної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гарантувати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легко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зрозуміла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споживачем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127477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70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982639"/>
            <a:ext cx="11914496" cy="5704764"/>
          </a:xfrm>
        </p:spPr>
        <p:txBody>
          <a:bodyPr>
            <a:normAutofit fontScale="77500" lnSpcReduction="20000"/>
          </a:bodyPr>
          <a:lstStyle/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Стаття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5(6)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кредит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обговорювалася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державам-членам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вжити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Дійсно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Хоуеллс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Твігг-Флеснер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Вільхельмссон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нерідко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директива [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основне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гармонізацію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чітко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підлягають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мінімальній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гармонізації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Howells et al. , 2018,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22), і вони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зазначають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статті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Howells et al., 2018,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103).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>
              <a:lnSpc>
                <a:spcPct val="160000"/>
              </a:lnSpc>
              <a:spcBef>
                <a:spcPts val="0"/>
              </a:spcBef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Унберат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Джонстон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визнають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ЄС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допускає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альтернативні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правові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режими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поряд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правилами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імплементації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виникають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відступи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допускати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Unberath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Johnston, 2007,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1271). 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127477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074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477" y="979463"/>
            <a:ext cx="11928143" cy="13679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 права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обов’язок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договору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127477"/>
            <a:ext cx="3352800" cy="70408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52966" y="2347415"/>
            <a:ext cx="11911654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Директива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недобросовісну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практику та Директива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як Директива про права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менш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ЄС.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причин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посилань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Конвенцію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 права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неспроможність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зрозумілим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нічого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розглядати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пропуску 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наявності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такого права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5084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2829" y="1047703"/>
            <a:ext cx="11941791" cy="5626052"/>
          </a:xfrm>
        </p:spPr>
        <p:txBody>
          <a:bodyPr>
            <a:normAutofit fontScale="92500" lnSpcReduction="20000"/>
          </a:bodyPr>
          <a:lstStyle/>
          <a:p>
            <a:pPr marL="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Нещодавно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ЄС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вніс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до низки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у тому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числі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(Директива (ЄС) 2019/2161), і не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посилався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обов’язки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торговців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надавати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внесення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змін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увага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продовжує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приділятися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наданню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127477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220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74" y="1119116"/>
            <a:ext cx="11887200" cy="5568287"/>
          </a:xfrm>
        </p:spPr>
        <p:txBody>
          <a:bodyPr>
            <a:normAutofit/>
          </a:bodyPr>
          <a:lstStyle/>
          <a:p>
            <a:pPr marL="0" indent="273050"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нещодавно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Директива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контент 2019 року (Директива (ЄС) 2019/770) і Директива 2019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аспектів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купівлі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-продажу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(Директива (ЄС) 2019/771),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посилаються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встановлюють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права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стосуються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переддоговірної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Нещодавно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опублікована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пропозиція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Директиви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кредити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посилається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про права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стосується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127477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24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96334" y="1825625"/>
            <a:ext cx="4857466" cy="4351338"/>
          </a:xfrm>
        </p:spPr>
        <p:txBody>
          <a:bodyPr/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/>
              <a:t>https://www.researchgate.net/figure/Factors-shaping-disabled-consumers-vulnerability_fig1_334575195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127477"/>
            <a:ext cx="3352800" cy="704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" y="973816"/>
            <a:ext cx="6119128" cy="56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0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57" y="986024"/>
            <a:ext cx="11936105" cy="94956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56" y="1935588"/>
            <a:ext cx="11936105" cy="4710871"/>
          </a:xfrm>
        </p:spPr>
        <p:txBody>
          <a:bodyPr>
            <a:noAutofit/>
          </a:bodyPr>
          <a:lstStyle/>
          <a:p>
            <a:pPr marL="0" indent="180000" algn="just" fontAlgn="base">
              <a:lnSpc>
                <a:spcPct val="150000"/>
              </a:lnSpc>
              <a:spcBef>
                <a:spcPts val="0"/>
              </a:spcBef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безбар’єрного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доступу 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інвалідністю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 fontAlgn="base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НАЦІОНАЛЬНА СТРАТЕГІЯ ЗІ СТВОРЕННЯ БЕЗБАР’ЄРНОГО ПРОСТОРУ В УКРАЇНІ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0000" algn="just" fontAlgn="base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Розпорядження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Кабінету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Міністрів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квітня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2021 р. № 366-р «Про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схвалення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безбар’єрного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простору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2030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288975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9" y="1034355"/>
            <a:ext cx="7144121" cy="574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09" y="111554"/>
            <a:ext cx="3352800" cy="70408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471337" y="4197655"/>
            <a:ext cx="4579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https://www.accessconsultancy.ie/Irish-Government-ratifies-UN-Convention-on-Rights-of-People-withDisabilities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7471337" y="5746150"/>
            <a:ext cx="382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https://www.coe.int/en/web/disability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675623" y="2988508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8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62" y="1527961"/>
            <a:ext cx="11936105" cy="11333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Consumer Protection in Europe for people with disabilities</a:t>
            </a:r>
            <a:endParaRPr lang="ru-R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163" y="2495226"/>
            <a:ext cx="11936105" cy="42331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Об’єкт дослідження: </a:t>
            </a:r>
          </a:p>
          <a:p>
            <a:pPr marL="0" indent="-1800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політика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ЄС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спрямована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внутрішньому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ринку: «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серйозних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ризиків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загроз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вони не в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змозі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впоратися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особи;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їм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точної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чіткої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їхнього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добробуту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ефективний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їхньої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безпеки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їхніх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економічних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інтересів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14" y="288975"/>
            <a:ext cx="3352800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4233</Words>
  <Application>Microsoft Office PowerPoint</Application>
  <PresentationFormat>Широкий екран</PresentationFormat>
  <Paragraphs>171</Paragraphs>
  <Slides>69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Roboto</vt:lpstr>
      <vt:lpstr>Wingdings</vt:lpstr>
      <vt:lpstr>Тема Office</vt:lpstr>
      <vt:lpstr>Презентація PowerPoint</vt:lpstr>
      <vt:lpstr>Зміст</vt:lpstr>
      <vt:lpstr>Презентація PowerPoint</vt:lpstr>
      <vt:lpstr>Презентація PowerPoint</vt:lpstr>
      <vt:lpstr>Актуальність</vt:lpstr>
      <vt:lpstr>Презентація PowerPoint</vt:lpstr>
      <vt:lpstr>Актуальність</vt:lpstr>
      <vt:lpstr>Презентація PowerPoint</vt:lpstr>
      <vt:lpstr>Consumer Protection in Europe for people with disabilities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Актуальність</vt:lpstr>
      <vt:lpstr>Презентація PowerPoint</vt:lpstr>
      <vt:lpstr>Consumer Protection in Europe for people with disabilities</vt:lpstr>
      <vt:lpstr>Споживачі з обмеженими можливостями в Європі: правові питання та концепції</vt:lpstr>
      <vt:lpstr>Споживачі з обмеженими можливостями в Європі: правові питання та концепції</vt:lpstr>
      <vt:lpstr>Споживачі з обмеженими можливостями в Європі: правові питання та концепції</vt:lpstr>
      <vt:lpstr>Споживачі з обмеженими можливостями в Європі: правові питання та концепції</vt:lpstr>
      <vt:lpstr>Споживачі з обмеженими можливостями в Європі: правові питання та концепції</vt:lpstr>
      <vt:lpstr>Споживачі з обмеженими можливостями в Європі: правові питання та концепції</vt:lpstr>
      <vt:lpstr>Конвенція ООН про права людей з обмеженими можливостями та ЄС і захист прав споживачів</vt:lpstr>
      <vt:lpstr>Наслідки Конвенції ООН про права людей з обмеженими можливостями та Хартії основних прав ЄС для закону ЄС про захист прав споживачів</vt:lpstr>
      <vt:lpstr>Презентація PowerPoint</vt:lpstr>
      <vt:lpstr>Презентація PowerPoint</vt:lpstr>
      <vt:lpstr>Наслідки Конвенції ООН про права людей з обмеженими можливостями та Хартії основних прав ЄС для закону ЄС про захист прав споживачів</vt:lpstr>
      <vt:lpstr>Презентація PowerPoint</vt:lpstr>
      <vt:lpstr>Презентація PowerPoint</vt:lpstr>
      <vt:lpstr>Закон ЄС про захист споживачів, доступ до передконтрактної інформації та споживачі з обмеженими можливостями</vt:lpstr>
      <vt:lpstr>Закон ЄС про захист споживачів, доступ до передконтрактної інформації та споживачі з обмеженими можливостями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https://blogs.lse.ac.uk/vaw/int/treaty-bodies/convention-on-the-rights-of-persons-with-disabilities/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Nanomedicine: Safety of nanotechnologies in medicine</dc:title>
  <dc:creator>user</dc:creator>
  <cp:lastModifiedBy>Пользователь Windows</cp:lastModifiedBy>
  <cp:revision>232</cp:revision>
  <dcterms:created xsi:type="dcterms:W3CDTF">2022-02-18T19:09:04Z</dcterms:created>
  <dcterms:modified xsi:type="dcterms:W3CDTF">2023-06-04T07:45:15Z</dcterms:modified>
</cp:coreProperties>
</file>