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420" r:id="rId3"/>
    <p:sldId id="410" r:id="rId4"/>
    <p:sldId id="445" r:id="rId5"/>
    <p:sldId id="367" r:id="rId6"/>
    <p:sldId id="368" r:id="rId7"/>
    <p:sldId id="423" r:id="rId8"/>
    <p:sldId id="450" r:id="rId9"/>
    <p:sldId id="446" r:id="rId10"/>
    <p:sldId id="424" r:id="rId11"/>
    <p:sldId id="425" r:id="rId12"/>
    <p:sldId id="426" r:id="rId13"/>
    <p:sldId id="429" r:id="rId14"/>
    <p:sldId id="427" r:id="rId15"/>
    <p:sldId id="428" r:id="rId16"/>
    <p:sldId id="430" r:id="rId17"/>
    <p:sldId id="431" r:id="rId18"/>
    <p:sldId id="451" r:id="rId19"/>
    <p:sldId id="452" r:id="rId20"/>
    <p:sldId id="455" r:id="rId21"/>
    <p:sldId id="453" r:id="rId22"/>
    <p:sldId id="454" r:id="rId23"/>
    <p:sldId id="448" r:id="rId24"/>
    <p:sldId id="449" r:id="rId25"/>
    <p:sldId id="457" r:id="rId26"/>
    <p:sldId id="458" r:id="rId27"/>
    <p:sldId id="432" r:id="rId28"/>
    <p:sldId id="433" r:id="rId29"/>
    <p:sldId id="434" r:id="rId30"/>
    <p:sldId id="435" r:id="rId31"/>
    <p:sldId id="436" r:id="rId32"/>
    <p:sldId id="437" r:id="rId33"/>
    <p:sldId id="438" r:id="rId34"/>
    <p:sldId id="447" r:id="rId35"/>
    <p:sldId id="401" r:id="rId36"/>
    <p:sldId id="417" r:id="rId37"/>
    <p:sldId id="418" r:id="rId38"/>
    <p:sldId id="340" r:id="rId39"/>
    <p:sldId id="341" r:id="rId40"/>
    <p:sldId id="411" r:id="rId41"/>
    <p:sldId id="380" r:id="rId42"/>
    <p:sldId id="412" r:id="rId43"/>
    <p:sldId id="413" r:id="rId44"/>
    <p:sldId id="414" r:id="rId45"/>
    <p:sldId id="415" r:id="rId46"/>
    <p:sldId id="416" r:id="rId47"/>
    <p:sldId id="330" r:id="rId48"/>
    <p:sldId id="419" r:id="rId49"/>
    <p:sldId id="346" r:id="rId50"/>
    <p:sldId id="366" r:id="rId51"/>
    <p:sldId id="347" r:id="rId52"/>
    <p:sldId id="421" r:id="rId53"/>
    <p:sldId id="422" r:id="rId54"/>
    <p:sldId id="440" r:id="rId55"/>
    <p:sldId id="441" r:id="rId56"/>
    <p:sldId id="442" r:id="rId57"/>
    <p:sldId id="444" r:id="rId58"/>
    <p:sldId id="348" r:id="rId59"/>
    <p:sldId id="349" r:id="rId60"/>
    <p:sldId id="369" r:id="rId61"/>
    <p:sldId id="350" r:id="rId62"/>
    <p:sldId id="439" r:id="rId63"/>
    <p:sldId id="456"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7DFE5-8243-4970-9172-FABD0285BE39}" type="datetimeFigureOut">
              <a:rPr lang="ru-RU" smtClean="0"/>
              <a:t>31.10.2023</a:t>
            </a:fld>
            <a:endParaRPr lang="ru-RU"/>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2CE80-612C-46A3-B2CB-538E4EAFEB23}" type="slidenum">
              <a:rPr lang="ru-RU" smtClean="0"/>
              <a:t>‹№›</a:t>
            </a:fld>
            <a:endParaRPr lang="ru-RU"/>
          </a:p>
        </p:txBody>
      </p:sp>
    </p:spTree>
    <p:extLst>
      <p:ext uri="{BB962C8B-B14F-4D97-AF65-F5344CB8AC3E}">
        <p14:creationId xmlns:p14="http://schemas.microsoft.com/office/powerpoint/2010/main" val="398954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EBB643A-7E71-4ECE-A5BB-E195D7EDB587}" type="datetime1">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359245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22572B-81B2-49E5-9C66-7013115872DA}" type="datetime1">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116646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A5C76F-222B-496E-A500-26B39A977464}" type="datetime1">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237550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77B2B9-7870-4719-8B63-D0048DE9A511}" type="datetime1">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258438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280E61-B1D7-4C83-A496-37AF018CD6E9}" type="datetime1">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257299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99653A-ED27-41AD-BD0D-642AA5C4B95B}" type="datetime1">
              <a:rPr lang="ru-RU" smtClean="0"/>
              <a:t>31.10.2023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65371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81D73F-3108-4757-B3D0-2C7B239A9841}" type="datetime1">
              <a:rPr lang="ru-RU" smtClean="0"/>
              <a:t>31.10.2023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265664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A1F09B-1D0B-44FC-9B1B-7B93D13E5F90}" type="datetime1">
              <a:rPr lang="ru-RU" smtClean="0"/>
              <a:t>31.10.2023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317439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E7D3B4-760E-473A-974E-D2D138E75385}" type="datetime1">
              <a:rPr lang="ru-RU" smtClean="0"/>
              <a:t>31.10.2023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157680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B930B9-76E5-432A-89DC-74D4470B68E8}" type="datetime1">
              <a:rPr lang="ru-RU" smtClean="0"/>
              <a:t>31.10.2023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365270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A2BBC7-9F22-4562-8146-86917675A62F}" type="datetime1">
              <a:rPr lang="ru-RU" smtClean="0"/>
              <a:t>31.10.2023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1482E9-8372-4F51-94E8-4327F18FCA51}" type="slidenum">
              <a:rPr lang="ru-RU" smtClean="0"/>
              <a:t>‹№›</a:t>
            </a:fld>
            <a:endParaRPr lang="ru-RU"/>
          </a:p>
        </p:txBody>
      </p:sp>
    </p:spTree>
    <p:extLst>
      <p:ext uri="{BB962C8B-B14F-4D97-AF65-F5344CB8AC3E}">
        <p14:creationId xmlns:p14="http://schemas.microsoft.com/office/powerpoint/2010/main" val="323382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B554C-5378-4DFE-A6BD-54EE5E0B6510}" type="datetime1">
              <a:rPr lang="ru-RU" smtClean="0"/>
              <a:t>31.10.2023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482E9-8372-4F51-94E8-4327F18FCA51}" type="slidenum">
              <a:rPr lang="ru-RU" smtClean="0"/>
              <a:t>‹№›</a:t>
            </a:fld>
            <a:endParaRPr lang="ru-RU"/>
          </a:p>
        </p:txBody>
      </p:sp>
    </p:spTree>
    <p:extLst>
      <p:ext uri="{BB962C8B-B14F-4D97-AF65-F5344CB8AC3E}">
        <p14:creationId xmlns:p14="http://schemas.microsoft.com/office/powerpoint/2010/main" val="238449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09704" y="2724766"/>
            <a:ext cx="5636333" cy="664998"/>
          </a:xfrm>
        </p:spPr>
        <p:txBody>
          <a:bodyPr>
            <a:normAutofit/>
          </a:bodyPr>
          <a:lstStyle/>
          <a:p>
            <a:r>
              <a:rPr lang="en-US" sz="3200" b="1" dirty="0" smtClean="0">
                <a:latin typeface="Arial" panose="020B0604020202020204" pitchFamily="34" charset="0"/>
                <a:cs typeface="Arial" panose="020B0604020202020204" pitchFamily="34" charset="0"/>
              </a:rPr>
              <a:t>Prof</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Diadiura</a:t>
            </a:r>
            <a:r>
              <a:rPr lang="en-US" sz="3200" b="1" dirty="0">
                <a:latin typeface="Arial" panose="020B0604020202020204" pitchFamily="34" charset="0"/>
                <a:cs typeface="Arial" panose="020B0604020202020204" pitchFamily="34" charset="0"/>
              </a:rPr>
              <a:t> </a:t>
            </a:r>
            <a:r>
              <a:rPr lang="en-US" sz="3200" b="1" dirty="0" err="1" smtClean="0">
                <a:latin typeface="Arial" panose="020B0604020202020204" pitchFamily="34" charset="0"/>
                <a:cs typeface="Arial" panose="020B0604020202020204" pitchFamily="34" charset="0"/>
              </a:rPr>
              <a:t>Kostiantyn</a:t>
            </a:r>
            <a:endParaRPr lang="ru-RU" dirty="0"/>
          </a:p>
        </p:txBody>
      </p:sp>
      <p:sp>
        <p:nvSpPr>
          <p:cNvPr id="6" name="Прямоугольник 5"/>
          <p:cNvSpPr/>
          <p:nvPr/>
        </p:nvSpPr>
        <p:spPr>
          <a:xfrm>
            <a:off x="72978" y="3512453"/>
            <a:ext cx="11973059" cy="1746504"/>
          </a:xfrm>
          <a:prstGeom prst="rect">
            <a:avLst/>
          </a:prstGeom>
        </p:spPr>
        <p:txBody>
          <a:bodyPr wrap="square">
            <a:spAutoFit/>
          </a:bodyPr>
          <a:lstStyle/>
          <a:p>
            <a:pPr algn="ctr">
              <a:lnSpc>
                <a:spcPct val="107000"/>
              </a:lnSpc>
              <a:spcAft>
                <a:spcPts val="800"/>
              </a:spcAft>
            </a:pPr>
            <a:r>
              <a:rPr lang="en-US" sz="2400" b="1" i="1" dirty="0" smtClean="0">
                <a:effectLst/>
                <a:latin typeface="Arial" panose="020B0604020202020204" pitchFamily="34" charset="0"/>
                <a:ea typeface="Calibri" panose="020F0502020204030204" pitchFamily="34" charset="0"/>
                <a:cs typeface="Arial" panose="020B0604020202020204" pitchFamily="34" charset="0"/>
              </a:rPr>
              <a:t>ERASMUS-JMO-2021-HEI-TCH-RSCH </a:t>
            </a:r>
            <a:r>
              <a:rPr lang="uk-UA" sz="3200" b="1" u="sng" dirty="0">
                <a:latin typeface="Arial" panose="020B0604020202020204" pitchFamily="34" charset="0"/>
                <a:cs typeface="Arial" panose="020B0604020202020204" pitchFamily="34" charset="0"/>
              </a:rPr>
              <a:t>101047527</a:t>
            </a:r>
            <a:r>
              <a:rPr lang="en-US" sz="3200" b="1" i="1" dirty="0" smtClean="0">
                <a:effectLst/>
                <a:latin typeface="Arial" panose="020B0604020202020204" pitchFamily="34" charset="0"/>
                <a:ea typeface="Calibri" panose="020F0502020204030204" pitchFamily="34" charset="0"/>
                <a:cs typeface="Arial" panose="020B0604020202020204" pitchFamily="34" charset="0"/>
              </a:rPr>
              <a:t> </a:t>
            </a:r>
            <a:endParaRPr lang="uk-UA" sz="3200" b="1" i="1"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uk-UA" sz="2800" b="1" i="1" dirty="0" smtClean="0">
                <a:effectLst/>
                <a:latin typeface="Arial" panose="020B0604020202020204" pitchFamily="34" charset="0"/>
                <a:ea typeface="Calibri" panose="020F050202020403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New EU Consumer strategy in the green and digital transitions</a:t>
            </a:r>
            <a:r>
              <a:rPr lang="uk-UA" sz="2800" b="1" i="1" dirty="0" smtClean="0">
                <a:effectLst/>
                <a:latin typeface="Arial" panose="020B0604020202020204" pitchFamily="34" charset="0"/>
                <a:ea typeface="Calibri" panose="020F0502020204030204" pitchFamily="34" charset="0"/>
                <a:cs typeface="Arial" panose="020B0604020202020204" pitchFamily="34" charset="0"/>
              </a:rPr>
              <a:t>»</a:t>
            </a:r>
            <a:endParaRPr lang="en-US" sz="2800" b="1" i="1"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ru-RU" sz="2800" b="1" dirty="0">
                <a:latin typeface="Arial" panose="020B0604020202020204" pitchFamily="34" charset="0"/>
                <a:cs typeface="Arial" panose="020B0604020202020204" pitchFamily="34" charset="0"/>
              </a:rPr>
              <a:t>Нова </a:t>
            </a:r>
            <a:r>
              <a:rPr lang="ru-RU" sz="2800" b="1" dirty="0" err="1">
                <a:latin typeface="Arial" panose="020B0604020202020204" pitchFamily="34" charset="0"/>
                <a:cs typeface="Arial" panose="020B0604020202020204" pitchFamily="34" charset="0"/>
              </a:rPr>
              <a:t>споживча</a:t>
            </a:r>
            <a:r>
              <a:rPr lang="ru-RU" sz="2800" b="1" dirty="0">
                <a:latin typeface="Arial" panose="020B0604020202020204" pitchFamily="34" charset="0"/>
                <a:cs typeface="Arial" panose="020B0604020202020204" pitchFamily="34" charset="0"/>
              </a:rPr>
              <a:t> </a:t>
            </a:r>
            <a:r>
              <a:rPr lang="ru-RU" sz="2800" b="1" dirty="0" err="1">
                <a:latin typeface="Arial" panose="020B0604020202020204" pitchFamily="34" charset="0"/>
                <a:cs typeface="Arial" panose="020B0604020202020204" pitchFamily="34" charset="0"/>
              </a:rPr>
              <a:t>стратегія</a:t>
            </a:r>
            <a:r>
              <a:rPr lang="ru-RU" sz="2800" b="1" dirty="0">
                <a:latin typeface="Arial" panose="020B0604020202020204" pitchFamily="34" charset="0"/>
                <a:cs typeface="Arial" panose="020B0604020202020204" pitchFamily="34" charset="0"/>
              </a:rPr>
              <a:t> ЄС у зеленому та цифровому </a:t>
            </a:r>
            <a:r>
              <a:rPr lang="ru-RU" sz="2800" b="1" dirty="0" err="1">
                <a:latin typeface="Arial" panose="020B0604020202020204" pitchFamily="34" charset="0"/>
                <a:cs typeface="Arial" panose="020B0604020202020204" pitchFamily="34" charset="0"/>
              </a:rPr>
              <a:t>переході</a:t>
            </a:r>
            <a:endParaRPr lang="ru-RU" sz="28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Прямоугольник 6"/>
          <p:cNvSpPr/>
          <p:nvPr/>
        </p:nvSpPr>
        <p:spPr>
          <a:xfrm>
            <a:off x="982639" y="2215169"/>
            <a:ext cx="11063398"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Department of Manufacturing Engineering, Machines and Tools</a:t>
            </a:r>
            <a:endParaRPr lang="ru-RU" sz="2000" b="1" dirty="0">
              <a:latin typeface="Arial" panose="020B0604020202020204" pitchFamily="34" charset="0"/>
              <a:cs typeface="Arial" panose="020B0604020202020204" pitchFamily="34" charset="0"/>
            </a:endParaRPr>
          </a:p>
        </p:txBody>
      </p:sp>
      <p:sp>
        <p:nvSpPr>
          <p:cNvPr id="8" name="Прямоугольник 7"/>
          <p:cNvSpPr/>
          <p:nvPr/>
        </p:nvSpPr>
        <p:spPr>
          <a:xfrm>
            <a:off x="1643137" y="1422974"/>
            <a:ext cx="10402899" cy="707886"/>
          </a:xfrm>
          <a:prstGeom prst="rect">
            <a:avLst/>
          </a:prstGeom>
        </p:spPr>
        <p:txBody>
          <a:bodyPr wrap="square">
            <a:spAutoFit/>
          </a:bodyPr>
          <a:lstStyle/>
          <a:p>
            <a:pPr algn="ctr"/>
            <a:r>
              <a:rPr lang="en-US" sz="2000" b="1" dirty="0" smtClean="0">
                <a:solidFill>
                  <a:schemeClr val="tx1">
                    <a:lumMod val="95000"/>
                    <a:lumOff val="5000"/>
                  </a:schemeClr>
                </a:solidFill>
                <a:latin typeface="Arial" panose="020B0604020202020204" pitchFamily="34" charset="0"/>
                <a:cs typeface="Arial" panose="020B0604020202020204" pitchFamily="34" charset="0"/>
              </a:rPr>
              <a:t>Sumy State University, </a:t>
            </a:r>
            <a:endParaRPr lang="uk-UA" sz="2000" b="1" dirty="0" smtClean="0">
              <a:solidFill>
                <a:schemeClr val="tx1">
                  <a:lumMod val="95000"/>
                  <a:lumOff val="5000"/>
                </a:schemeClr>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Faculty of Technical Systems and Energy Efficient Technologies (</a:t>
            </a:r>
            <a:r>
              <a:rPr lang="en-US" sz="2000" b="1" dirty="0" err="1">
                <a:latin typeface="Arial" panose="020B0604020202020204" pitchFamily="34" charset="0"/>
                <a:cs typeface="Arial" panose="020B0604020202020204" pitchFamily="34" charset="0"/>
              </a:rPr>
              <a:t>TeSET</a:t>
            </a:r>
            <a:r>
              <a:rPr lang="en-US" sz="2000" b="1" dirty="0">
                <a:latin typeface="Arial" panose="020B0604020202020204" pitchFamily="34" charset="0"/>
                <a:cs typeface="Arial" panose="020B0604020202020204" pitchFamily="34" charset="0"/>
              </a:rPr>
              <a:t>)</a:t>
            </a:r>
          </a:p>
        </p:txBody>
      </p:sp>
      <p:pic>
        <p:nvPicPr>
          <p:cNvPr id="11" name="Picture 4" descr="https://sumdu.edu.ua/int/images/logo-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118" y="1477400"/>
            <a:ext cx="1469020" cy="776149"/>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141" y="57986"/>
            <a:ext cx="6207829" cy="1303644"/>
          </a:xfrm>
          <a:prstGeom prst="rect">
            <a:avLst/>
          </a:prstGeom>
        </p:spPr>
      </p:pic>
      <p:sp>
        <p:nvSpPr>
          <p:cNvPr id="4" name="Прямокутник 3"/>
          <p:cNvSpPr/>
          <p:nvPr/>
        </p:nvSpPr>
        <p:spPr>
          <a:xfrm>
            <a:off x="174118" y="5288340"/>
            <a:ext cx="11871918" cy="1569660"/>
          </a:xfrm>
          <a:prstGeom prst="rect">
            <a:avLst/>
          </a:prstGeom>
        </p:spPr>
        <p:txBody>
          <a:bodyPr wrap="square">
            <a:spAutoFit/>
          </a:bodyPr>
          <a:lstStyle/>
          <a:p>
            <a:r>
              <a:rPr lang="ru-RU" sz="2400" dirty="0"/>
              <a:t>“</a:t>
            </a:r>
            <a:r>
              <a:rPr lang="ru-RU" sz="2400" dirty="0" err="1"/>
              <a:t>Customers</a:t>
            </a:r>
            <a:r>
              <a:rPr lang="ru-RU" sz="2400" dirty="0"/>
              <a:t>, </a:t>
            </a:r>
            <a:r>
              <a:rPr lang="ru-RU" sz="2400" dirty="0" err="1"/>
              <a:t>citizens</a:t>
            </a:r>
            <a:r>
              <a:rPr lang="ru-RU" sz="2400" dirty="0"/>
              <a:t> </a:t>
            </a:r>
            <a:r>
              <a:rPr lang="ru-RU" sz="2400" dirty="0" err="1"/>
              <a:t>want</a:t>
            </a:r>
            <a:r>
              <a:rPr lang="ru-RU" sz="2400" dirty="0"/>
              <a:t> </a:t>
            </a:r>
            <a:r>
              <a:rPr lang="ru-RU" sz="2400" dirty="0" err="1"/>
              <a:t>proof</a:t>
            </a:r>
            <a:r>
              <a:rPr lang="ru-RU" sz="2400" dirty="0"/>
              <a:t> </a:t>
            </a:r>
            <a:r>
              <a:rPr lang="ru-RU" sz="2400" dirty="0" err="1"/>
              <a:t>of</a:t>
            </a:r>
            <a:r>
              <a:rPr lang="ru-RU" sz="2400" dirty="0"/>
              <a:t> </a:t>
            </a:r>
            <a:r>
              <a:rPr lang="ru-RU" sz="2400" dirty="0" err="1"/>
              <a:t>the</a:t>
            </a:r>
            <a:r>
              <a:rPr lang="ru-RU" sz="2400" dirty="0"/>
              <a:t> </a:t>
            </a:r>
            <a:r>
              <a:rPr lang="ru-RU" sz="2400" dirty="0" err="1"/>
              <a:t>positive</a:t>
            </a:r>
            <a:r>
              <a:rPr lang="ru-RU" sz="2400" dirty="0"/>
              <a:t> </a:t>
            </a:r>
            <a:r>
              <a:rPr lang="ru-RU" sz="2400" dirty="0" err="1"/>
              <a:t>impact</a:t>
            </a:r>
            <a:r>
              <a:rPr lang="ru-RU" sz="2400" dirty="0"/>
              <a:t>…</a:t>
            </a:r>
            <a:r>
              <a:rPr lang="ru-RU" sz="2400" dirty="0" err="1"/>
              <a:t>Reliable</a:t>
            </a:r>
            <a:r>
              <a:rPr lang="ru-RU" sz="2400" dirty="0"/>
              <a:t> </a:t>
            </a:r>
            <a:r>
              <a:rPr lang="ru-RU" sz="2400" dirty="0" err="1"/>
              <a:t>data</a:t>
            </a:r>
            <a:r>
              <a:rPr lang="ru-RU" sz="2400" dirty="0"/>
              <a:t> </a:t>
            </a:r>
            <a:r>
              <a:rPr lang="ru-RU" sz="2400" dirty="0" err="1"/>
              <a:t>are</a:t>
            </a:r>
            <a:r>
              <a:rPr lang="ru-RU" sz="2400" dirty="0"/>
              <a:t> </a:t>
            </a:r>
            <a:r>
              <a:rPr lang="ru-RU" sz="2400" dirty="0" err="1"/>
              <a:t>important</a:t>
            </a:r>
            <a:r>
              <a:rPr lang="ru-RU" sz="2400" dirty="0"/>
              <a:t>. </a:t>
            </a:r>
            <a:r>
              <a:rPr lang="ru-RU" sz="2400" dirty="0" err="1"/>
              <a:t>Auditors</a:t>
            </a:r>
            <a:r>
              <a:rPr lang="ru-RU" sz="2400" dirty="0"/>
              <a:t> </a:t>
            </a:r>
            <a:r>
              <a:rPr lang="ru-RU" sz="2400" dirty="0" err="1"/>
              <a:t>have</a:t>
            </a:r>
            <a:r>
              <a:rPr lang="ru-RU" sz="2400" dirty="0"/>
              <a:t> a </a:t>
            </a:r>
            <a:r>
              <a:rPr lang="ru-RU" sz="2400" dirty="0" err="1"/>
              <a:t>key</a:t>
            </a:r>
            <a:r>
              <a:rPr lang="ru-RU" sz="2400" dirty="0"/>
              <a:t> </a:t>
            </a:r>
            <a:r>
              <a:rPr lang="ru-RU" sz="2400" dirty="0" err="1"/>
              <a:t>role</a:t>
            </a:r>
            <a:r>
              <a:rPr lang="ru-RU" sz="2400" dirty="0"/>
              <a:t>–</a:t>
            </a:r>
            <a:r>
              <a:rPr lang="ru-RU" sz="2400" dirty="0" err="1"/>
              <a:t>to</a:t>
            </a:r>
            <a:r>
              <a:rPr lang="ru-RU" sz="2400" dirty="0"/>
              <a:t> </a:t>
            </a:r>
            <a:r>
              <a:rPr lang="ru-RU" sz="2400" dirty="0" err="1"/>
              <a:t>drive</a:t>
            </a:r>
            <a:r>
              <a:rPr lang="ru-RU" sz="2400" dirty="0"/>
              <a:t> </a:t>
            </a:r>
            <a:r>
              <a:rPr lang="ru-RU" sz="2400" dirty="0" err="1"/>
              <a:t>reliable</a:t>
            </a:r>
            <a:r>
              <a:rPr lang="ru-RU" sz="2400" dirty="0"/>
              <a:t> </a:t>
            </a:r>
            <a:r>
              <a:rPr lang="ru-RU" sz="2400" dirty="0" err="1"/>
              <a:t>positive</a:t>
            </a:r>
            <a:r>
              <a:rPr lang="ru-RU" sz="2400" dirty="0"/>
              <a:t> </a:t>
            </a:r>
            <a:r>
              <a:rPr lang="ru-RU" sz="2400" dirty="0" err="1"/>
              <a:t>data</a:t>
            </a:r>
            <a:r>
              <a:rPr lang="ru-RU" sz="2400" dirty="0"/>
              <a:t> </a:t>
            </a:r>
            <a:r>
              <a:rPr lang="ru-RU" sz="2400" dirty="0" err="1"/>
              <a:t>so</a:t>
            </a:r>
            <a:r>
              <a:rPr lang="ru-RU" sz="2400" dirty="0"/>
              <a:t> </a:t>
            </a:r>
            <a:r>
              <a:rPr lang="ru-RU" sz="2400" dirty="0" err="1"/>
              <a:t>that</a:t>
            </a:r>
            <a:r>
              <a:rPr lang="ru-RU" sz="2400" dirty="0"/>
              <a:t> </a:t>
            </a:r>
            <a:r>
              <a:rPr lang="ru-RU" sz="2400" dirty="0" err="1"/>
              <a:t>consumers</a:t>
            </a:r>
            <a:r>
              <a:rPr lang="ru-RU" sz="2400" dirty="0"/>
              <a:t>, </a:t>
            </a:r>
            <a:r>
              <a:rPr lang="ru-RU" sz="2400" dirty="0" err="1"/>
              <a:t>government</a:t>
            </a:r>
            <a:r>
              <a:rPr lang="ru-RU" sz="2400" dirty="0"/>
              <a:t>, </a:t>
            </a:r>
            <a:r>
              <a:rPr lang="ru-RU" sz="2400" dirty="0" err="1"/>
              <a:t>stakeholders</a:t>
            </a:r>
            <a:r>
              <a:rPr lang="ru-RU" sz="2400" dirty="0"/>
              <a:t> </a:t>
            </a:r>
            <a:r>
              <a:rPr lang="ru-RU" sz="2400" dirty="0" err="1"/>
              <a:t>can</a:t>
            </a:r>
            <a:r>
              <a:rPr lang="ru-RU" sz="2400" dirty="0"/>
              <a:t> </a:t>
            </a:r>
            <a:r>
              <a:rPr lang="ru-RU" sz="2400" dirty="0" err="1"/>
              <a:t>trust</a:t>
            </a:r>
            <a:r>
              <a:rPr lang="ru-RU" sz="2400" dirty="0"/>
              <a:t> </a:t>
            </a:r>
            <a:r>
              <a:rPr lang="ru-RU" sz="2400" dirty="0" err="1"/>
              <a:t>companies</a:t>
            </a:r>
            <a:r>
              <a:rPr lang="ru-RU" sz="2400" dirty="0"/>
              <a:t> </a:t>
            </a:r>
            <a:r>
              <a:rPr lang="ru-RU" sz="2400" dirty="0" err="1"/>
              <a:t>and</a:t>
            </a:r>
            <a:r>
              <a:rPr lang="ru-RU" sz="2400" dirty="0"/>
              <a:t> </a:t>
            </a:r>
            <a:r>
              <a:rPr lang="ru-RU" sz="2400" dirty="0" err="1"/>
              <a:t>work</a:t>
            </a:r>
            <a:r>
              <a:rPr lang="ru-RU" sz="2400" dirty="0"/>
              <a:t> </a:t>
            </a:r>
            <a:r>
              <a:rPr lang="ru-RU" sz="2400" dirty="0" err="1"/>
              <a:t>better</a:t>
            </a:r>
            <a:r>
              <a:rPr lang="ru-RU" sz="2400" dirty="0"/>
              <a:t> </a:t>
            </a:r>
            <a:r>
              <a:rPr lang="ru-RU" sz="2400" dirty="0" err="1"/>
              <a:t>together</a:t>
            </a:r>
            <a:r>
              <a:rPr lang="ru-RU" sz="2400" dirty="0"/>
              <a:t> </a:t>
            </a:r>
            <a:r>
              <a:rPr lang="ru-RU" sz="2400" dirty="0" err="1"/>
              <a:t>with</a:t>
            </a:r>
            <a:r>
              <a:rPr lang="ru-RU" sz="2400" dirty="0"/>
              <a:t> </a:t>
            </a:r>
            <a:r>
              <a:rPr lang="ru-RU" sz="2400" dirty="0" err="1"/>
              <a:t>them</a:t>
            </a:r>
            <a:r>
              <a:rPr lang="ru-RU" sz="2400" dirty="0"/>
              <a:t>” – </a:t>
            </a:r>
            <a:r>
              <a:rPr lang="ru-RU" sz="2400" dirty="0" err="1"/>
              <a:t>Claire</a:t>
            </a:r>
            <a:r>
              <a:rPr lang="ru-RU" sz="2400" dirty="0"/>
              <a:t> </a:t>
            </a:r>
            <a:r>
              <a:rPr lang="ru-RU" sz="2400" dirty="0" err="1"/>
              <a:t>Berthier</a:t>
            </a:r>
            <a:r>
              <a:rPr lang="ru-RU" sz="2400" dirty="0"/>
              <a:t>, </a:t>
            </a:r>
            <a:r>
              <a:rPr lang="ru-RU" sz="2400" dirty="0" err="1"/>
              <a:t>Chief</a:t>
            </a:r>
            <a:r>
              <a:rPr lang="ru-RU" sz="2400" dirty="0"/>
              <a:t> </a:t>
            </a:r>
            <a:r>
              <a:rPr lang="ru-RU" sz="2400" dirty="0" err="1"/>
              <a:t>Executive</a:t>
            </a:r>
            <a:r>
              <a:rPr lang="ru-RU" sz="2400" dirty="0"/>
              <a:t> </a:t>
            </a:r>
            <a:r>
              <a:rPr lang="ru-RU" sz="2400" dirty="0" err="1"/>
              <a:t>Officer</a:t>
            </a:r>
            <a:r>
              <a:rPr lang="ru-RU" sz="2400" dirty="0"/>
              <a:t>, </a:t>
            </a:r>
            <a:r>
              <a:rPr lang="ru-RU" sz="2400" dirty="0" err="1"/>
              <a:t>Trusteam</a:t>
            </a:r>
            <a:r>
              <a:rPr lang="ru-RU" sz="2400" dirty="0"/>
              <a:t> </a:t>
            </a:r>
            <a:r>
              <a:rPr lang="ru-RU" sz="2400" dirty="0" err="1"/>
              <a:t>Finance</a:t>
            </a:r>
            <a:endParaRPr lang="ru-RU" sz="2400" dirty="0"/>
          </a:p>
        </p:txBody>
      </p:sp>
    </p:spTree>
    <p:extLst>
      <p:ext uri="{BB962C8B-B14F-4D97-AF65-F5344CB8AC3E}">
        <p14:creationId xmlns:p14="http://schemas.microsoft.com/office/powerpoint/2010/main" val="427143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0125" y="928048"/>
            <a:ext cx="11900848" cy="5718412"/>
          </a:xfrm>
        </p:spPr>
        <p:txBody>
          <a:bodyPr>
            <a:normAutofit fontScale="85000" lnSpcReduction="200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Чистий</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нульовий</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перехід</a:t>
            </a:r>
            <a:r>
              <a:rPr lang="ru-RU" sz="3200" b="1"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трансформаційний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зсув</a:t>
            </a:r>
            <a:r>
              <a:rPr lang="ru-RU" sz="3200" dirty="0">
                <a:latin typeface="Arial" panose="020B0604020202020204" pitchFamily="34" charset="0"/>
                <a:cs typeface="Arial" panose="020B0604020202020204" pitchFamily="34" charset="0"/>
              </a:rPr>
              <a:t> у </a:t>
            </a:r>
            <a:r>
              <a:rPr lang="ru-RU" sz="3200" dirty="0" err="1">
                <a:latin typeface="Arial" panose="020B0604020202020204" pitchFamily="34" charset="0"/>
                <a:cs typeface="Arial" panose="020B0604020202020204" pitchFamily="34" charset="0"/>
              </a:rPr>
              <a:t>світовій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економіці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необхідний</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забезпечення</a:t>
            </a:r>
            <a:r>
              <a:rPr lang="ru-RU" sz="3200" dirty="0">
                <a:latin typeface="Arial" panose="020B0604020202020204" pitchFamily="34" charset="0"/>
                <a:cs typeface="Arial" panose="020B0604020202020204" pitchFamily="34" charset="0"/>
              </a:rPr>
              <a:t> того,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викиди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парникових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газів</a:t>
            </a:r>
            <a:r>
              <a:rPr lang="ru-RU" sz="3200" dirty="0">
                <a:latin typeface="Arial" panose="020B0604020202020204" pitchFamily="34" charset="0"/>
                <a:cs typeface="Arial" panose="020B0604020202020204" pitchFamily="34" charset="0"/>
              </a:rPr>
              <a:t> (ПГ) в атмосферу не </a:t>
            </a:r>
            <a:r>
              <a:rPr lang="ru-RU" sz="3200" dirty="0" err="1">
                <a:latin typeface="Arial" panose="020B0604020202020204" pitchFamily="34" charset="0"/>
                <a:cs typeface="Arial" panose="020B0604020202020204" pitchFamily="34" charset="0"/>
              </a:rPr>
              <a:t>перевищували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кількість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видалених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викидів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Численні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нові</a:t>
            </a:r>
            <a:r>
              <a:rPr lang="ru-RU" sz="3200"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регуляторні</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пропозиції</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досягають</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швидкого</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прогресу</a:t>
            </a:r>
            <a:r>
              <a:rPr lang="ru-RU" sz="3200" b="1" dirty="0">
                <a:latin typeface="Arial" panose="020B0604020202020204" pitchFamily="34" charset="0"/>
                <a:cs typeface="Arial" panose="020B0604020202020204" pitchFamily="34" charset="0"/>
              </a:rPr>
              <a:t> в ЄС</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оскільки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прагне</a:t>
            </a:r>
            <a:r>
              <a:rPr lang="ru-RU" sz="3200" dirty="0">
                <a:latin typeface="Arial" panose="020B0604020202020204" pitchFamily="34" charset="0"/>
                <a:cs typeface="Arial" panose="020B0604020202020204" pitchFamily="34" charset="0"/>
              </a:rPr>
              <a:t> стати </a:t>
            </a:r>
            <a:r>
              <a:rPr lang="ru-RU" sz="3200" dirty="0" err="1">
                <a:latin typeface="Arial" panose="020B0604020202020204" pitchFamily="34" charset="0"/>
                <a:cs typeface="Arial" panose="020B0604020202020204" pitchFamily="34" charset="0"/>
              </a:rPr>
              <a:t>лідером</a:t>
            </a:r>
            <a:r>
              <a:rPr lang="ru-RU" sz="3200" dirty="0">
                <a:latin typeface="Arial" panose="020B0604020202020204" pitchFamily="34" charset="0"/>
                <a:cs typeface="Arial" panose="020B0604020202020204" pitchFamily="34" charset="0"/>
              </a:rPr>
              <a:t> у </a:t>
            </a:r>
            <a:r>
              <a:rPr lang="ru-RU" sz="3200" dirty="0" err="1">
                <a:latin typeface="Arial" panose="020B0604020202020204" pitchFamily="34" charset="0"/>
                <a:cs typeface="Arial" panose="020B0604020202020204" pitchFamily="34" charset="0"/>
              </a:rPr>
              <a:t>боротьбі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зміною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клімату</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стимулюванні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соціальних</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економічних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переваг</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можуть</a:t>
            </a:r>
            <a:r>
              <a:rPr lang="ru-RU" sz="3200" dirty="0">
                <a:latin typeface="Arial" panose="020B0604020202020204" pitchFamily="34" charset="0"/>
                <a:cs typeface="Arial" panose="020B0604020202020204" pitchFamily="34" charset="0"/>
              </a:rPr>
              <a:t> бути </a:t>
            </a:r>
            <a:r>
              <a:rPr lang="ru-RU" sz="3200" dirty="0" err="1">
                <a:latin typeface="Arial" panose="020B0604020202020204" pitchFamily="34" charset="0"/>
                <a:cs typeface="Arial" panose="020B0604020202020204" pitchFamily="34" charset="0"/>
              </a:rPr>
              <a:t>отримані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цього</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Впровадження</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нових</a:t>
            </a:r>
            <a:r>
              <a:rPr lang="ru-RU" sz="3200"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нормативних</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актів</a:t>
            </a:r>
            <a:r>
              <a:rPr lang="ru-RU" sz="3200" b="1" dirty="0">
                <a:latin typeface="Arial" panose="020B0604020202020204" pitchFamily="34" charset="0"/>
                <a:cs typeface="Arial" panose="020B0604020202020204" pitchFamily="34" charset="0"/>
              </a:rPr>
              <a:t> ЄС </a:t>
            </a:r>
            <a:r>
              <a:rPr lang="ru-RU" sz="3200" dirty="0" err="1">
                <a:latin typeface="Arial" panose="020B0604020202020204" pitchFamily="34" charset="0"/>
                <a:cs typeface="Arial" panose="020B0604020202020204" pitchFamily="34" charset="0"/>
              </a:rPr>
              <a:t>сприятиме</a:t>
            </a:r>
            <a:r>
              <a:rPr lang="ru-RU" sz="3200" dirty="0">
                <a:latin typeface="Arial" panose="020B0604020202020204" pitchFamily="34" charset="0"/>
                <a:cs typeface="Arial" panose="020B0604020202020204" pitchFamily="34" charset="0"/>
              </a:rPr>
              <a:t> переходу до </a:t>
            </a:r>
            <a:r>
              <a:rPr lang="ru-RU" sz="3200" dirty="0" err="1">
                <a:latin typeface="Arial" panose="020B0604020202020204" pitchFamily="34" charset="0"/>
                <a:cs typeface="Arial" panose="020B0604020202020204" pitchFamily="34" charset="0"/>
              </a:rPr>
              <a:t>нульового</a:t>
            </a:r>
            <a:r>
              <a:rPr lang="ru-RU" sz="3200" dirty="0">
                <a:latin typeface="Arial" panose="020B0604020202020204" pitchFamily="34" charset="0"/>
                <a:cs typeface="Arial" panose="020B0604020202020204" pitchFamily="34" charset="0"/>
              </a:rPr>
              <a:t> чистого доходу в </a:t>
            </a:r>
            <a:r>
              <a:rPr lang="ru-RU" sz="3200" dirty="0" err="1">
                <a:latin typeface="Arial" panose="020B0604020202020204" pitchFamily="34" charset="0"/>
                <a:cs typeface="Arial" panose="020B0604020202020204" pitchFamily="34" charset="0"/>
              </a:rPr>
              <a:t>Європі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відіграватиме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важливу</a:t>
            </a:r>
            <a:r>
              <a:rPr lang="ru-RU" sz="3200" dirty="0">
                <a:latin typeface="Arial" panose="020B0604020202020204" pitchFamily="34" charset="0"/>
                <a:cs typeface="Arial" panose="020B0604020202020204" pitchFamily="34" charset="0"/>
              </a:rPr>
              <a:t> роль у </a:t>
            </a:r>
            <a:r>
              <a:rPr lang="ru-RU" sz="3200" dirty="0" err="1">
                <a:latin typeface="Arial" panose="020B0604020202020204" pitchFamily="34" charset="0"/>
                <a:cs typeface="Arial" panose="020B0604020202020204" pitchFamily="34" charset="0"/>
              </a:rPr>
              <a:t>визначенні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форми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сталої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економіки</a:t>
            </a:r>
            <a:r>
              <a:rPr lang="ru-RU" sz="32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248864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7" y="914400"/>
            <a:ext cx="11914495" cy="5759355"/>
          </a:xfrm>
        </p:spPr>
        <p:txBody>
          <a:bodyPr>
            <a:normAutofit/>
          </a:bodyPr>
          <a:lstStyle/>
          <a:p>
            <a:pPr marL="0" indent="180000" algn="just">
              <a:lnSpc>
                <a:spcPct val="150000"/>
              </a:lnSpc>
              <a:spcBef>
                <a:spcPts val="0"/>
              </a:spcBef>
            </a:pPr>
            <a:r>
              <a:rPr lang="ru-RU" sz="3600" dirty="0" err="1">
                <a:latin typeface="Arial" panose="020B0604020202020204" pitchFamily="34" charset="0"/>
                <a:cs typeface="Arial" panose="020B0604020202020204" pitchFamily="34" charset="0"/>
              </a:rPr>
              <a:t>Усі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регуляторні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зміни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які</a:t>
            </a:r>
            <a:r>
              <a:rPr lang="ru-RU" sz="3600" dirty="0">
                <a:latin typeface="Arial" panose="020B0604020202020204" pitchFamily="34" charset="0"/>
                <a:cs typeface="Arial" panose="020B0604020202020204" pitchFamily="34" charset="0"/>
              </a:rPr>
              <a:t> ми </a:t>
            </a:r>
            <a:r>
              <a:rPr lang="ru-RU" sz="3600" dirty="0" err="1">
                <a:latin typeface="Arial" panose="020B0604020202020204" pitchFamily="34" charset="0"/>
                <a:cs typeface="Arial" panose="020B0604020202020204" pitchFamily="34" charset="0"/>
              </a:rPr>
              <a:t>розглядаємо</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походять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із</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Європейської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зеленої</a:t>
            </a:r>
            <a:r>
              <a:rPr lang="ru-RU" sz="3600" dirty="0">
                <a:latin typeface="Arial" panose="020B0604020202020204" pitchFamily="34" charset="0"/>
                <a:cs typeface="Arial" panose="020B0604020202020204" pitchFamily="34" charset="0"/>
              </a:rPr>
              <a:t> угоди. </a:t>
            </a:r>
            <a:endParaRPr lang="ru-RU" sz="36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600" b="1" dirty="0" smtClean="0">
                <a:latin typeface="Arial" panose="020B0604020202020204" pitchFamily="34" charset="0"/>
                <a:cs typeface="Arial" panose="020B0604020202020204" pitchFamily="34" charset="0"/>
              </a:rPr>
              <a:t>«</a:t>
            </a:r>
            <a:r>
              <a:rPr lang="ru-RU" sz="3600" b="1" dirty="0">
                <a:latin typeface="Arial" panose="020B0604020202020204" pitchFamily="34" charset="0"/>
                <a:cs typeface="Arial" panose="020B0604020202020204" pitchFamily="34" charset="0"/>
              </a:rPr>
              <a:t>Зелена угода»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була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прийнята</a:t>
            </a:r>
            <a:r>
              <a:rPr lang="ru-RU" sz="3600" dirty="0">
                <a:latin typeface="Arial" panose="020B0604020202020204" pitchFamily="34" charset="0"/>
                <a:cs typeface="Arial" panose="020B0604020202020204" pitchFamily="34" charset="0"/>
              </a:rPr>
              <a:t> в 2020 </a:t>
            </a:r>
            <a:r>
              <a:rPr lang="ru-RU" sz="3600" dirty="0" err="1">
                <a:latin typeface="Arial" panose="020B0604020202020204" pitchFamily="34" charset="0"/>
                <a:cs typeface="Arial" panose="020B0604020202020204" pitchFamily="34" charset="0"/>
              </a:rPr>
              <a:t>році</a:t>
            </a:r>
            <a:r>
              <a:rPr lang="ru-RU" sz="3600" dirty="0">
                <a:latin typeface="Arial" panose="020B0604020202020204" pitchFamily="34" charset="0"/>
                <a:cs typeface="Arial" panose="020B0604020202020204" pitchFamily="34" charset="0"/>
              </a:rPr>
              <a:t> і </a:t>
            </a:r>
            <a:r>
              <a:rPr lang="ru-RU" sz="3600" dirty="0" err="1">
                <a:latin typeface="Arial" panose="020B0604020202020204" pitchFamily="34" charset="0"/>
                <a:cs typeface="Arial" panose="020B0604020202020204" pitchFamily="34" charset="0"/>
              </a:rPr>
              <a:t>являє</a:t>
            </a:r>
            <a:r>
              <a:rPr lang="ru-RU" sz="3600" dirty="0">
                <a:latin typeface="Arial" panose="020B0604020202020204" pitchFamily="34" charset="0"/>
                <a:cs typeface="Arial" panose="020B0604020202020204" pitchFamily="34" charset="0"/>
              </a:rPr>
              <a:t> собою </a:t>
            </a:r>
            <a:r>
              <a:rPr lang="ru-RU" sz="3600" dirty="0" err="1">
                <a:latin typeface="Arial" panose="020B0604020202020204" pitchFamily="34" charset="0"/>
                <a:cs typeface="Arial" panose="020B0604020202020204" pitchFamily="34" charset="0"/>
              </a:rPr>
              <a:t>набір</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амбітних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загальноєвропейських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політичних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ініціатив</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спрямованих</a:t>
            </a:r>
            <a:r>
              <a:rPr lang="ru-RU" sz="3600" dirty="0">
                <a:latin typeface="Arial" panose="020B0604020202020204" pitchFamily="34" charset="0"/>
                <a:cs typeface="Arial" panose="020B0604020202020204" pitchFamily="34" charset="0"/>
              </a:rPr>
              <a:t> на те, </a:t>
            </a:r>
            <a:r>
              <a:rPr lang="ru-RU" sz="3600" dirty="0" err="1">
                <a:latin typeface="Arial" panose="020B0604020202020204" pitchFamily="34" charset="0"/>
                <a:cs typeface="Arial" panose="020B0604020202020204" pitchFamily="34" charset="0"/>
              </a:rPr>
              <a:t>щоб</a:t>
            </a:r>
            <a:r>
              <a:rPr lang="ru-RU" sz="3600" dirty="0">
                <a:latin typeface="Arial" panose="020B0604020202020204" pitchFamily="34" charset="0"/>
                <a:cs typeface="Arial" panose="020B0604020202020204" pitchFamily="34" charset="0"/>
              </a:rPr>
              <a:t> до 2050 року ЄС став </a:t>
            </a:r>
            <a:r>
              <a:rPr lang="ru-RU" sz="3600" dirty="0" err="1">
                <a:latin typeface="Arial" panose="020B0604020202020204" pitchFamily="34" charset="0"/>
                <a:cs typeface="Arial" panose="020B0604020202020204" pitchFamily="34" charset="0"/>
              </a:rPr>
              <a:t>нейтральним</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вуглецем</a:t>
            </a:r>
            <a:r>
              <a:rPr lang="ru-RU" sz="3600" dirty="0">
                <a:latin typeface="Arial" panose="020B0604020202020204" pitchFamily="34" charset="0"/>
                <a:cs typeface="Arial" panose="020B0604020202020204" pitchFamily="34" charset="0"/>
              </a:rPr>
              <a:t>. </a:t>
            </a:r>
            <a:endParaRPr lang="ru-RU" sz="3600"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353869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9181" y="955343"/>
            <a:ext cx="11928143" cy="5745708"/>
          </a:xfrm>
        </p:spPr>
        <p:txBody>
          <a:bodyPr>
            <a:noAutofit/>
          </a:bodyPr>
          <a:lstStyle/>
          <a:p>
            <a:pPr marL="0" indent="180000" algn="just">
              <a:lnSpc>
                <a:spcPct val="150000"/>
              </a:lnSpc>
              <a:spcBef>
                <a:spcPts val="0"/>
              </a:spcBef>
            </a:pPr>
            <a:r>
              <a:rPr lang="ru-RU" sz="3600" dirty="0">
                <a:latin typeface="Arial" panose="020B0604020202020204" pitchFamily="34" charset="0"/>
                <a:cs typeface="Arial" panose="020B0604020202020204" pitchFamily="34" charset="0"/>
              </a:rPr>
              <a:t>В </a:t>
            </a:r>
            <a:r>
              <a:rPr lang="ru-RU" sz="3600" dirty="0" err="1">
                <a:latin typeface="Arial" panose="020B0604020202020204" pitchFamily="34" charset="0"/>
                <a:cs typeface="Arial" panose="020B0604020202020204" pitchFamily="34" charset="0"/>
              </a:rPr>
              <a:t>основі</a:t>
            </a:r>
            <a:r>
              <a:rPr lang="ru-RU" sz="3600" dirty="0">
                <a:latin typeface="Arial" panose="020B0604020202020204" pitchFamily="34" charset="0"/>
                <a:cs typeface="Arial" panose="020B0604020202020204" pitchFamily="34" charset="0"/>
              </a:rPr>
              <a:t> </a:t>
            </a:r>
            <a:r>
              <a:rPr lang="ru-RU" sz="3600" b="1" dirty="0">
                <a:latin typeface="Arial" panose="020B0604020202020204" pitchFamily="34" charset="0"/>
                <a:cs typeface="Arial" panose="020B0604020202020204" pitchFamily="34" charset="0"/>
              </a:rPr>
              <a:t>«</a:t>
            </a:r>
            <a:r>
              <a:rPr lang="ru-RU" sz="3600" b="1" dirty="0" err="1">
                <a:latin typeface="Arial" panose="020B0604020202020204" pitchFamily="34" charset="0"/>
                <a:cs typeface="Arial" panose="020B0604020202020204" pitchFamily="34" charset="0"/>
              </a:rPr>
              <a:t>Зеленої</a:t>
            </a:r>
            <a:r>
              <a:rPr lang="ru-RU" sz="3600" b="1" dirty="0">
                <a:latin typeface="Arial" panose="020B0604020202020204" pitchFamily="34" charset="0"/>
                <a:cs typeface="Arial" panose="020B0604020202020204" pitchFamily="34" charset="0"/>
              </a:rPr>
              <a:t> угоди» </a:t>
            </a:r>
            <a:r>
              <a:rPr lang="ru-RU" sz="3600" dirty="0" err="1">
                <a:latin typeface="Arial" panose="020B0604020202020204" pitchFamily="34" charset="0"/>
                <a:cs typeface="Arial" panose="020B0604020202020204" pitchFamily="34" charset="0"/>
              </a:rPr>
              <a:t>лежить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зобов’язання</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перетворити</a:t>
            </a:r>
            <a:r>
              <a:rPr lang="ru-RU" sz="3600" dirty="0">
                <a:latin typeface="Arial" panose="020B0604020202020204" pitchFamily="34" charset="0"/>
                <a:cs typeface="Arial" panose="020B0604020202020204" pitchFamily="34" charset="0"/>
              </a:rPr>
              <a:t> ЄС на </a:t>
            </a:r>
            <a:r>
              <a:rPr lang="ru-RU" sz="3600" dirty="0" err="1">
                <a:latin typeface="Arial" panose="020B0604020202020204" pitchFamily="34" charset="0"/>
                <a:cs typeface="Arial" panose="020B0604020202020204" pitchFamily="34" charset="0"/>
              </a:rPr>
              <a:t>справедливе</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процвітаюче</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суспільство</a:t>
            </a:r>
            <a:r>
              <a:rPr lang="ru-RU" sz="3600" dirty="0">
                <a:latin typeface="Arial" panose="020B0604020202020204" pitchFamily="34" charset="0"/>
                <a:cs typeface="Arial" panose="020B0604020202020204" pitchFamily="34" charset="0"/>
              </a:rPr>
              <a:t> з </a:t>
            </a:r>
            <a:r>
              <a:rPr lang="ru-RU" sz="3600" dirty="0" err="1">
                <a:latin typeface="Arial" panose="020B0604020202020204" pitchFamily="34" charset="0"/>
                <a:cs typeface="Arial" panose="020B0604020202020204" pitchFamily="34" charset="0"/>
              </a:rPr>
              <a:t>сучасна</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конкурентоспроможна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економіка</a:t>
            </a:r>
            <a:r>
              <a:rPr lang="ru-RU" sz="3600" dirty="0">
                <a:latin typeface="Arial" panose="020B0604020202020204" pitchFamily="34" charset="0"/>
                <a:cs typeface="Arial" panose="020B0604020202020204" pitchFamily="34" charset="0"/>
              </a:rPr>
              <a:t>. </a:t>
            </a:r>
          </a:p>
          <a:p>
            <a:pPr marL="0" indent="180000" algn="just">
              <a:lnSpc>
                <a:spcPct val="150000"/>
              </a:lnSpc>
              <a:spcBef>
                <a:spcPts val="0"/>
              </a:spcBef>
            </a:pPr>
            <a:r>
              <a:rPr lang="ru-RU" sz="3600" dirty="0" err="1">
                <a:latin typeface="Arial" panose="020B0604020202020204" pitchFamily="34" charset="0"/>
                <a:cs typeface="Arial" panose="020B0604020202020204" pitchFamily="34" charset="0"/>
              </a:rPr>
              <a:t>Відповідно</a:t>
            </a:r>
            <a:r>
              <a:rPr lang="ru-RU" sz="3600" dirty="0">
                <a:latin typeface="Arial" panose="020B0604020202020204" pitchFamily="34" charset="0"/>
                <a:cs typeface="Arial" panose="020B0604020202020204" pitchFamily="34" charset="0"/>
              </a:rPr>
              <a:t> до </a:t>
            </a:r>
            <a:r>
              <a:rPr lang="ru-RU" sz="3600" dirty="0" err="1">
                <a:latin typeface="Arial" panose="020B0604020202020204" pitchFamily="34" charset="0"/>
                <a:cs typeface="Arial" panose="020B0604020202020204" pitchFamily="34" charset="0"/>
              </a:rPr>
              <a:t>законодавства</a:t>
            </a:r>
            <a:r>
              <a:rPr lang="ru-RU" sz="3600" dirty="0">
                <a:latin typeface="Arial" panose="020B0604020202020204" pitchFamily="34" charset="0"/>
                <a:cs typeface="Arial" panose="020B0604020202020204" pitchFamily="34" charset="0"/>
              </a:rPr>
              <a:t> ЄС, </a:t>
            </a:r>
            <a:r>
              <a:rPr lang="ru-RU" sz="3600" dirty="0" err="1">
                <a:latin typeface="Arial" panose="020B0604020202020204" pitchFamily="34" charset="0"/>
                <a:cs typeface="Arial" panose="020B0604020202020204" pitchFamily="34" charset="0"/>
              </a:rPr>
              <a:t>держави</a:t>
            </a:r>
            <a:r>
              <a:rPr lang="ru-RU" sz="3600" dirty="0">
                <a:latin typeface="Arial" panose="020B0604020202020204" pitchFamily="34" charset="0"/>
                <a:cs typeface="Arial" panose="020B0604020202020204" pitchFamily="34" charset="0"/>
              </a:rPr>
              <a:t>-члени </a:t>
            </a:r>
            <a:r>
              <a:rPr lang="ru-RU" sz="3600" dirty="0" err="1">
                <a:latin typeface="Arial" panose="020B0604020202020204" pitchFamily="34" charset="0"/>
                <a:cs typeface="Arial" panose="020B0604020202020204" pitchFamily="34" charset="0"/>
              </a:rPr>
              <a:t>зобов’язані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вжити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необхідних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заходів</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викладених</a:t>
            </a:r>
            <a:r>
              <a:rPr lang="ru-RU" sz="3600" dirty="0">
                <a:latin typeface="Arial" panose="020B0604020202020204" pitchFamily="34" charset="0"/>
                <a:cs typeface="Arial" panose="020B0604020202020204" pitchFamily="34" charset="0"/>
              </a:rPr>
              <a:t> у </a:t>
            </a:r>
            <a:r>
              <a:rPr lang="ru-RU" sz="3600" dirty="0" err="1">
                <a:latin typeface="Arial" panose="020B0604020202020204" pitchFamily="34" charset="0"/>
                <a:cs typeface="Arial" panose="020B0604020202020204" pitchFamily="34" charset="0"/>
              </a:rPr>
              <a:t>Зеленій</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угоді</a:t>
            </a:r>
            <a:r>
              <a:rPr lang="ru-RU" sz="3600" dirty="0">
                <a:latin typeface="Arial" panose="020B0604020202020204" pitchFamily="34" charset="0"/>
                <a:cs typeface="Arial" panose="020B0604020202020204" pitchFamily="34" charset="0"/>
              </a:rPr>
              <a:t>, для </a:t>
            </a:r>
            <a:r>
              <a:rPr lang="ru-RU" sz="3600" dirty="0" err="1">
                <a:latin typeface="Arial" panose="020B0604020202020204" pitchFamily="34" charset="0"/>
                <a:cs typeface="Arial" panose="020B0604020202020204" pitchFamily="34" charset="0"/>
              </a:rPr>
              <a:t>досягнення</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кліматичних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цілей</a:t>
            </a:r>
            <a:r>
              <a:rPr lang="ru-RU" sz="3600" dirty="0">
                <a:latin typeface="Arial" panose="020B0604020202020204" pitchFamily="34" charset="0"/>
                <a:cs typeface="Arial" panose="020B0604020202020204" pitchFamily="34" charset="0"/>
              </a:rPr>
              <a:t> ЄС</a:t>
            </a:r>
            <a:r>
              <a:rPr lang="ru-RU" sz="3600" dirty="0" smtClean="0">
                <a:latin typeface="Arial" panose="020B0604020202020204" pitchFamily="34" charset="0"/>
                <a:cs typeface="Arial" panose="020B0604020202020204" pitchFamily="34" charset="0"/>
              </a:rPr>
              <a:t>.</a:t>
            </a:r>
            <a:endParaRPr lang="ru-RU" sz="3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374891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773" y="1351128"/>
            <a:ext cx="11859905" cy="5390866"/>
          </a:xfrm>
        </p:spPr>
        <p:txBody>
          <a:bodyPr>
            <a:normAutofit fontScale="92500" lnSpcReduction="100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Декарбонізація</a:t>
            </a:r>
            <a:r>
              <a:rPr lang="ru-RU" sz="3200" b="1" dirty="0">
                <a:latin typeface="Arial" panose="020B0604020202020204" pitchFamily="34" charset="0"/>
                <a:cs typeface="Arial" panose="020B0604020202020204" pitchFamily="34" charset="0"/>
              </a:rPr>
              <a:t>:</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політики</a:t>
            </a:r>
            <a:r>
              <a:rPr lang="ru-RU" sz="3200" dirty="0">
                <a:latin typeface="Arial" panose="020B0604020202020204" pitchFamily="34" charset="0"/>
                <a:cs typeface="Arial" panose="020B0604020202020204" pitchFamily="34" charset="0"/>
              </a:rPr>
              <a:t> ЄС </a:t>
            </a:r>
            <a:r>
              <a:rPr lang="ru-RU" sz="3200" dirty="0" err="1">
                <a:latin typeface="Arial" panose="020B0604020202020204" pitchFamily="34" charset="0"/>
                <a:cs typeface="Arial" panose="020B0604020202020204" pitchFamily="34" charset="0"/>
              </a:rPr>
              <a:t>віддають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пріоритет</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регулятивним</a:t>
            </a:r>
            <a:r>
              <a:rPr lang="ru-RU" sz="3200" dirty="0">
                <a:latin typeface="Arial" panose="020B0604020202020204" pitchFamily="34" charset="0"/>
                <a:cs typeface="Arial" panose="020B0604020202020204" pitchFamily="34" charset="0"/>
              </a:rPr>
              <a:t> заходам, </a:t>
            </a:r>
            <a:r>
              <a:rPr lang="ru-RU" sz="3200" dirty="0" err="1">
                <a:latin typeface="Arial" panose="020B0604020202020204" pitchFamily="34" charset="0"/>
                <a:cs typeface="Arial" panose="020B0604020202020204" pitchFamily="34" charset="0"/>
              </a:rPr>
              <a:t>спрямованим</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декарбонізацію</a:t>
            </a:r>
            <a:r>
              <a:rPr lang="ru-RU" sz="3200" dirty="0">
                <a:latin typeface="Arial" panose="020B0604020202020204" pitchFamily="34" charset="0"/>
                <a:cs typeface="Arial" panose="020B0604020202020204" pitchFamily="34" charset="0"/>
              </a:rPr>
              <a:t> транспорту, </a:t>
            </a:r>
            <a:r>
              <a:rPr lang="ru-RU" sz="3200" dirty="0" err="1">
                <a:latin typeface="Arial" panose="020B0604020202020204" pitchFamily="34" charset="0"/>
                <a:cs typeface="Arial" panose="020B0604020202020204" pitchFamily="34" charset="0"/>
              </a:rPr>
              <a:t>сировини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енергетики</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Нещодавнє</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схвалення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змін</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Схеми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торгівлі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викидами</a:t>
            </a:r>
            <a:r>
              <a:rPr lang="ru-RU" sz="3200" dirty="0">
                <a:latin typeface="Arial" panose="020B0604020202020204" pitchFamily="34" charset="0"/>
                <a:cs typeface="Arial" panose="020B0604020202020204" pitchFamily="34" charset="0"/>
              </a:rPr>
              <a:t> ЄС (</a:t>
            </a:r>
            <a:r>
              <a:rPr lang="en-US" sz="3200" dirty="0">
                <a:latin typeface="Arial" panose="020B0604020202020204" pitchFamily="34" charset="0"/>
                <a:cs typeface="Arial" panose="020B0604020202020204" pitchFamily="34" charset="0"/>
              </a:rPr>
              <a:t>ETS) </a:t>
            </a:r>
            <a:r>
              <a:rPr lang="ru-RU" sz="3200" dirty="0">
                <a:latin typeface="Arial" panose="020B0604020202020204" pitchFamily="34" charset="0"/>
                <a:cs typeface="Arial" panose="020B0604020202020204" pitchFamily="34" charset="0"/>
              </a:rPr>
              <a:t>і </a:t>
            </a:r>
            <a:r>
              <a:rPr lang="ru-RU" sz="3200" dirty="0" err="1">
                <a:latin typeface="Arial" panose="020B0604020202020204" pitchFamily="34" charset="0"/>
                <a:cs typeface="Arial" panose="020B0604020202020204" pitchFamily="34" charset="0"/>
              </a:rPr>
              <a:t>Механізму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регулювання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кордонів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викидів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вуглецю</a:t>
            </a:r>
            <a:r>
              <a:rPr lang="ru-RU"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CBAM) </a:t>
            </a:r>
            <a:r>
              <a:rPr lang="ru-RU" sz="3200" dirty="0" err="1">
                <a:latin typeface="Arial" panose="020B0604020202020204" pitchFamily="34" charset="0"/>
                <a:cs typeface="Arial" panose="020B0604020202020204" pitchFamily="34" charset="0"/>
              </a:rPr>
              <a:t>вплине</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витрати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стимули</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у </a:t>
            </a:r>
            <a:r>
              <a:rPr lang="ru-RU" sz="3200" dirty="0" err="1">
                <a:latin typeface="Arial" panose="020B0604020202020204" pitchFamily="34" charset="0"/>
                <a:cs typeface="Arial" panose="020B0604020202020204" pitchFamily="34" charset="0"/>
              </a:rPr>
              <a:t>цих</a:t>
            </a:r>
            <a:r>
              <a:rPr lang="ru-RU" sz="3200" dirty="0">
                <a:latin typeface="Arial" panose="020B0604020202020204" pitchFamily="34" charset="0"/>
                <a:cs typeface="Arial" panose="020B0604020202020204" pitchFamily="34" charset="0"/>
              </a:rPr>
              <a:t> сферах – як на </a:t>
            </a:r>
            <a:r>
              <a:rPr lang="ru-RU" sz="3200" dirty="0" err="1">
                <a:latin typeface="Arial" panose="020B0604020202020204" pitchFamily="34" charset="0"/>
                <a:cs typeface="Arial" panose="020B0604020202020204" pitchFamily="34" charset="0"/>
              </a:rPr>
              <a:t>першому</a:t>
            </a:r>
            <a:r>
              <a:rPr lang="ru-RU" sz="3200" dirty="0">
                <a:latin typeface="Arial" panose="020B0604020202020204" pitchFamily="34" charset="0"/>
                <a:cs typeface="Arial" panose="020B0604020202020204" pitchFamily="34" charset="0"/>
              </a:rPr>
              <a:t>, так і на </a:t>
            </a:r>
            <a:r>
              <a:rPr lang="ru-RU" sz="3200" dirty="0" err="1">
                <a:latin typeface="Arial" panose="020B0604020202020204" pitchFamily="34" charset="0"/>
                <a:cs typeface="Arial" panose="020B0604020202020204" pitchFamily="34" charset="0"/>
              </a:rPr>
              <a:t>нижньому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рівнях</a:t>
            </a:r>
            <a:r>
              <a:rPr lang="ru-RU" sz="3200" dirty="0">
                <a:latin typeface="Arial" panose="020B0604020202020204" pitchFamily="34" charset="0"/>
                <a:cs typeface="Arial" panose="020B0604020202020204" pitchFamily="34" charset="0"/>
              </a:rPr>
              <a:t> у </a:t>
            </a:r>
            <a:r>
              <a:rPr lang="ru-RU" sz="3200" dirty="0" err="1">
                <a:latin typeface="Arial" panose="020B0604020202020204" pitchFamily="34" charset="0"/>
                <a:cs typeface="Arial" panose="020B0604020202020204" pitchFamily="34" charset="0"/>
              </a:rPr>
              <a:t>ланцюжку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створення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вартості</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179311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2829" y="982639"/>
            <a:ext cx="11928143" cy="5732060"/>
          </a:xfrm>
        </p:spPr>
        <p:txBody>
          <a:bodyPr>
            <a:normAutofit fontScale="85000" lnSpcReduction="10000"/>
          </a:bodyPr>
          <a:lstStyle/>
          <a:p>
            <a:pPr marL="0" indent="180000" algn="just">
              <a:lnSpc>
                <a:spcPct val="150000"/>
              </a:lnSpc>
              <a:spcBef>
                <a:spcPts val="0"/>
              </a:spcBef>
            </a:pPr>
            <a:r>
              <a:rPr lang="ru-RU" sz="4000" dirty="0" err="1">
                <a:latin typeface="Arial" panose="020B0604020202020204" pitchFamily="34" charset="0"/>
                <a:cs typeface="Arial" panose="020B0604020202020204" pitchFamily="34" charset="0"/>
              </a:rPr>
              <a:t>Обсяг</a:t>
            </a:r>
            <a:r>
              <a:rPr lang="ru-RU" sz="4000" dirty="0">
                <a:latin typeface="Arial" panose="020B0604020202020204" pitchFamily="34" charset="0"/>
                <a:cs typeface="Arial" panose="020B0604020202020204" pitchFamily="34" charset="0"/>
              </a:rPr>
              <a:t> і </a:t>
            </a:r>
            <a:r>
              <a:rPr lang="ru-RU" sz="4000" dirty="0" err="1">
                <a:latin typeface="Arial" panose="020B0604020202020204" pitchFamily="34" charset="0"/>
                <a:cs typeface="Arial" panose="020B0604020202020204" pitchFamily="34" charset="0"/>
              </a:rPr>
              <a:t>масштаби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вуглецевих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ринків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також</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змінюються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що</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матиме</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наслідки</a:t>
            </a:r>
            <a:r>
              <a:rPr lang="ru-RU" sz="4000" dirty="0">
                <a:latin typeface="Arial" panose="020B0604020202020204" pitchFamily="34" charset="0"/>
                <a:cs typeface="Arial" panose="020B0604020202020204" pitchFamily="34" charset="0"/>
              </a:rPr>
              <a:t> для </a:t>
            </a:r>
            <a:r>
              <a:rPr lang="ru-RU" sz="4000" dirty="0" err="1">
                <a:latin typeface="Arial" panose="020B0604020202020204" pitchFamily="34" charset="0"/>
                <a:cs typeface="Arial" panose="020B0604020202020204" pitchFamily="34" charset="0"/>
              </a:rPr>
              <a:t>стратегій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компенсації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викидів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вуглецю</a:t>
            </a:r>
            <a:r>
              <a:rPr lang="ru-RU" sz="4000" dirty="0">
                <a:latin typeface="Arial" panose="020B0604020202020204" pitchFamily="34" charset="0"/>
                <a:cs typeface="Arial" panose="020B0604020202020204" pitchFamily="34" charset="0"/>
              </a:rPr>
              <a:t>. </a:t>
            </a:r>
            <a:endParaRPr lang="ru-RU" sz="40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4000" dirty="0" smtClean="0">
                <a:latin typeface="Arial" panose="020B0604020202020204" pitchFamily="34" charset="0"/>
                <a:cs typeface="Arial" panose="020B0604020202020204" pitchFamily="34" charset="0"/>
              </a:rPr>
              <a:t>У </a:t>
            </a:r>
            <a:r>
              <a:rPr lang="ru-RU" sz="4000" dirty="0">
                <a:latin typeface="Arial" panose="020B0604020202020204" pitchFamily="34" charset="0"/>
                <a:cs typeface="Arial" panose="020B0604020202020204" pitchFamily="34" charset="0"/>
              </a:rPr>
              <a:t>2023 </a:t>
            </a:r>
            <a:r>
              <a:rPr lang="ru-RU" sz="4000" dirty="0" err="1">
                <a:latin typeface="Arial" panose="020B0604020202020204" pitchFamily="34" charset="0"/>
                <a:cs typeface="Arial" panose="020B0604020202020204" pitchFamily="34" charset="0"/>
              </a:rPr>
              <a:t>році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компаніям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слід</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зосередитися</a:t>
            </a:r>
            <a:r>
              <a:rPr lang="ru-RU" sz="4000" dirty="0">
                <a:latin typeface="Arial" panose="020B0604020202020204" pitchFamily="34" charset="0"/>
                <a:cs typeface="Arial" panose="020B0604020202020204" pitchFamily="34" charset="0"/>
              </a:rPr>
              <a:t> на </a:t>
            </a:r>
            <a:r>
              <a:rPr lang="ru-RU" sz="4000" dirty="0" err="1">
                <a:latin typeface="Arial" panose="020B0604020202020204" pitchFamily="34" charset="0"/>
                <a:cs typeface="Arial" panose="020B0604020202020204" pitchFamily="34" charset="0"/>
              </a:rPr>
              <a:t>зборі</a:t>
            </a:r>
            <a:r>
              <a:rPr lang="ru-RU" sz="4000" dirty="0">
                <a:latin typeface="Arial" panose="020B0604020202020204" pitchFamily="34" charset="0"/>
                <a:cs typeface="Arial" panose="020B0604020202020204" pitchFamily="34" charset="0"/>
              </a:rPr>
              <a:t> ряду </a:t>
            </a:r>
            <a:r>
              <a:rPr lang="ru-RU" sz="4000" dirty="0" err="1">
                <a:latin typeface="Arial" panose="020B0604020202020204" pitchFamily="34" charset="0"/>
                <a:cs typeface="Arial" panose="020B0604020202020204" pitchFamily="34" charset="0"/>
              </a:rPr>
              <a:t>важливих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даних</a:t>
            </a:r>
            <a:r>
              <a:rPr lang="ru-RU" sz="4000" dirty="0">
                <a:latin typeface="Arial" panose="020B0604020202020204" pitchFamily="34" charset="0"/>
                <a:cs typeface="Arial" panose="020B0604020202020204" pitchFamily="34" charset="0"/>
              </a:rPr>
              <a:t> по </a:t>
            </a:r>
            <a:r>
              <a:rPr lang="ru-RU" sz="4000" dirty="0" err="1">
                <a:latin typeface="Arial" panose="020B0604020202020204" pitchFamily="34" charset="0"/>
                <a:cs typeface="Arial" panose="020B0604020202020204" pitchFamily="34" charset="0"/>
              </a:rPr>
              <a:t>всьому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ланцюжку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створення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вартості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включно</a:t>
            </a:r>
            <a:r>
              <a:rPr lang="ru-RU" sz="4000" dirty="0">
                <a:latin typeface="Arial" panose="020B0604020202020204" pitchFamily="34" charset="0"/>
                <a:cs typeface="Arial" panose="020B0604020202020204" pitchFamily="34" charset="0"/>
              </a:rPr>
              <a:t> з </a:t>
            </a:r>
            <a:r>
              <a:rPr lang="ru-RU" sz="4000" dirty="0" err="1">
                <a:latin typeface="Arial" panose="020B0604020202020204" pitchFamily="34" charset="0"/>
                <a:cs typeface="Arial" panose="020B0604020202020204" pitchFamily="34" charset="0"/>
              </a:rPr>
              <a:t>даними</a:t>
            </a:r>
            <a:r>
              <a:rPr lang="ru-RU" sz="4000" dirty="0">
                <a:latin typeface="Arial" panose="020B0604020202020204" pitchFamily="34" charset="0"/>
                <a:cs typeface="Arial" panose="020B0604020202020204" pitchFamily="34" charset="0"/>
              </a:rPr>
              <a:t> про </a:t>
            </a:r>
            <a:r>
              <a:rPr lang="ru-RU" sz="4000" dirty="0" err="1">
                <a:latin typeface="Arial" panose="020B0604020202020204" pitchFamily="34" charset="0"/>
                <a:cs typeface="Arial" panose="020B0604020202020204" pitchFamily="34" charset="0"/>
              </a:rPr>
              <a:t>базові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викиди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споживання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енергії</a:t>
            </a:r>
            <a:r>
              <a:rPr lang="ru-RU" sz="4000" dirty="0">
                <a:latin typeface="Arial" panose="020B0604020202020204" pitchFamily="34" charset="0"/>
                <a:cs typeface="Arial" panose="020B0604020202020204" pitchFamily="34" charset="0"/>
              </a:rPr>
              <a:t> та </a:t>
            </a:r>
            <a:r>
              <a:rPr lang="ru-RU" sz="4000" dirty="0" err="1">
                <a:latin typeface="Arial" panose="020B0604020202020204" pitchFamily="34" charset="0"/>
                <a:cs typeface="Arial" panose="020B0604020202020204" pitchFamily="34" charset="0"/>
              </a:rPr>
              <a:t>обсяги</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їх</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продуктів</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охоплюють</a:t>
            </a:r>
            <a:r>
              <a:rPr lang="ru-RU"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CBAM</a:t>
            </a:r>
            <a:r>
              <a:rPr lang="en-US" sz="4000" dirty="0" smtClean="0">
                <a:latin typeface="Arial" panose="020B0604020202020204" pitchFamily="34" charset="0"/>
                <a:cs typeface="Arial" panose="020B0604020202020204" pitchFamily="34" charset="0"/>
              </a:rPr>
              <a:t>.</a:t>
            </a:r>
            <a:endParaRPr lang="ru-RU" sz="4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356537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a:bodyPr>
          <a:lstStyle/>
          <a:p>
            <a:pPr marL="0" indent="180000" algn="just">
              <a:lnSpc>
                <a:spcPct val="150000"/>
              </a:lnSpc>
              <a:spcBef>
                <a:spcPts val="0"/>
              </a:spcBef>
            </a:pPr>
            <a:r>
              <a:rPr lang="ru-RU" b="1" dirty="0" err="1">
                <a:latin typeface="Arial" panose="020B0604020202020204" pitchFamily="34" charset="0"/>
                <a:cs typeface="Arial" panose="020B0604020202020204" pitchFamily="34" charset="0"/>
              </a:rPr>
              <a:t>Екринвошінг</a:t>
            </a:r>
            <a:r>
              <a:rPr lang="ru-RU" b="1"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оскільки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компанії</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роблять</a:t>
            </a:r>
            <a:r>
              <a:rPr lang="ru-RU" dirty="0">
                <a:latin typeface="Arial" panose="020B0604020202020204" pitchFamily="34" charset="0"/>
                <a:cs typeface="Arial" panose="020B0604020202020204" pitchFamily="34" charset="0"/>
              </a:rPr>
              <a:t> все </a:t>
            </a:r>
            <a:r>
              <a:rPr lang="ru-RU" dirty="0" err="1">
                <a:latin typeface="Arial" panose="020B0604020202020204" pitchFamily="34" charset="0"/>
                <a:cs typeface="Arial" panose="020B0604020202020204" pitchFamily="34" charset="0"/>
              </a:rPr>
              <a:t>більш</a:t>
            </a:r>
            <a:r>
              <a:rPr lang="ru-RU" dirty="0">
                <a:latin typeface="Arial" panose="020B0604020202020204" pitchFamily="34" charset="0"/>
                <a:cs typeface="Arial" panose="020B0604020202020204" pitchFamily="34" charset="0"/>
              </a:rPr>
              <a:t> широкий </a:t>
            </a:r>
            <a:r>
              <a:rPr lang="ru-RU" dirty="0" err="1">
                <a:latin typeface="Arial" panose="020B0604020202020204" pitchFamily="34" charset="0"/>
                <a:cs typeface="Arial" panose="020B0604020202020204" pitchFamily="34" charset="0"/>
              </a:rPr>
              <a:t>діапазон</a:t>
            </a:r>
            <a:r>
              <a:rPr lang="ru-RU" dirty="0">
                <a:latin typeface="Arial" panose="020B0604020202020204" pitchFamily="34" charset="0"/>
                <a:cs typeface="Arial" panose="020B0604020202020204" pitchFamily="34" charset="0"/>
              </a:rPr>
              <a:t> все </a:t>
            </a:r>
            <a:r>
              <a:rPr lang="ru-RU" dirty="0" err="1">
                <a:latin typeface="Arial" panose="020B0604020202020204" pitchFamily="34" charset="0"/>
                <a:cs typeface="Arial" panose="020B0604020202020204" pitchFamily="34" charset="0"/>
              </a:rPr>
              <a:t>більш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амбітних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заяв</a:t>
            </a:r>
            <a:r>
              <a:rPr lang="ru-RU" dirty="0">
                <a:latin typeface="Arial" panose="020B0604020202020204" pitchFamily="34" charset="0"/>
                <a:cs typeface="Arial" panose="020B0604020202020204" pitchFamily="34" charset="0"/>
              </a:rPr>
              <a:t> про </a:t>
            </a:r>
            <a:r>
              <a:rPr lang="ru-RU" dirty="0" err="1">
                <a:latin typeface="Arial" panose="020B0604020202020204" pitchFamily="34" charset="0"/>
                <a:cs typeface="Arial" panose="020B0604020202020204" pitchFamily="34" charset="0"/>
              </a:rPr>
              <a:t>стійкість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своїх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бізнес-стратегій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продуктів</a:t>
            </a:r>
            <a:r>
              <a:rPr lang="ru-RU" dirty="0">
                <a:latin typeface="Arial" panose="020B0604020202020204" pitchFamily="34" charset="0"/>
                <a:cs typeface="Arial" panose="020B0604020202020204" pitchFamily="34" charset="0"/>
              </a:rPr>
              <a:t> і </a:t>
            </a:r>
            <a:r>
              <a:rPr lang="ru-RU" dirty="0" err="1">
                <a:latin typeface="Arial" panose="020B0604020202020204" pitchFamily="34" charset="0"/>
                <a:cs typeface="Arial" panose="020B0604020202020204" pitchFamily="34" charset="0"/>
              </a:rPr>
              <a:t>послуг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ризик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заяв</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які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вводять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споживачів</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або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інвесторів</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оману</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навмисно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чи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ненавмисно</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також</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зростає</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dirty="0" smtClean="0">
                <a:latin typeface="Arial" panose="020B0604020202020204" pitchFamily="34" charset="0"/>
                <a:cs typeface="Arial" panose="020B0604020202020204" pitchFamily="34" charset="0"/>
              </a:rPr>
              <a:t>Таким </a:t>
            </a:r>
            <a:r>
              <a:rPr lang="ru-RU" dirty="0">
                <a:latin typeface="Arial" panose="020B0604020202020204" pitchFamily="34" charset="0"/>
                <a:cs typeface="Arial" panose="020B0604020202020204" pitchFamily="34" charset="0"/>
              </a:rPr>
              <a:t>чином, «</a:t>
            </a:r>
            <a:r>
              <a:rPr lang="ru-RU" b="1" dirty="0" err="1">
                <a:latin typeface="Arial" panose="020B0604020202020204" pitchFamily="34" charset="0"/>
                <a:cs typeface="Arial" panose="020B0604020202020204" pitchFamily="34" charset="0"/>
              </a:rPr>
              <a:t>зелене</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відмивання</a:t>
            </a:r>
            <a:r>
              <a:rPr lang="ru-RU" dirty="0">
                <a:latin typeface="Arial" panose="020B0604020202020204" pitchFamily="34" charset="0"/>
                <a:cs typeface="Arial" panose="020B0604020202020204" pitchFamily="34" charset="0"/>
              </a:rPr>
              <a:t>» стало </a:t>
            </a:r>
            <a:r>
              <a:rPr lang="ru-RU" dirty="0" err="1">
                <a:latin typeface="Arial" panose="020B0604020202020204" pitchFamily="34" charset="0"/>
                <a:cs typeface="Arial" panose="020B0604020202020204" pitchFamily="34" charset="0"/>
              </a:rPr>
              <a:t>ключовою</a:t>
            </a:r>
            <a:r>
              <a:rPr lang="ru-RU" dirty="0">
                <a:latin typeface="Arial" panose="020B0604020202020204" pitchFamily="34" charset="0"/>
                <a:cs typeface="Arial" panose="020B0604020202020204" pitchFamily="34" charset="0"/>
              </a:rPr>
              <a:t> проблемою для </a:t>
            </a:r>
            <a:r>
              <a:rPr lang="ru-RU" dirty="0" err="1">
                <a:latin typeface="Arial" panose="020B0604020202020204" pitchFamily="34" charset="0"/>
                <a:cs typeface="Arial" panose="020B0604020202020204" pitchFamily="34" charset="0"/>
              </a:rPr>
              <a:t>політиків</a:t>
            </a:r>
            <a:r>
              <a:rPr lang="ru-RU" dirty="0">
                <a:latin typeface="Arial" panose="020B0604020202020204" pitchFamily="34" charset="0"/>
                <a:cs typeface="Arial" panose="020B0604020202020204" pitchFamily="34" charset="0"/>
              </a:rPr>
              <a:t>, а </a:t>
            </a:r>
            <a:r>
              <a:rPr lang="ru-RU" dirty="0" err="1">
                <a:latin typeface="Arial" panose="020B0604020202020204" pitchFamily="34" charset="0"/>
                <a:cs typeface="Arial" panose="020B0604020202020204" pitchFamily="34" charset="0"/>
              </a:rPr>
              <a:t>нормативні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розробки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швидко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поширюються</a:t>
            </a:r>
            <a:r>
              <a:rPr lang="ru-RU" dirty="0">
                <a:latin typeface="Arial" panose="020B0604020202020204" pitchFamily="34" charset="0"/>
                <a:cs typeface="Arial" panose="020B0604020202020204" pitchFamily="34" charset="0"/>
              </a:rPr>
              <a:t> в </a:t>
            </a:r>
            <a:r>
              <a:rPr lang="ru-RU" dirty="0" err="1">
                <a:latin typeface="Arial" panose="020B0604020202020204" pitchFamily="34" charset="0"/>
                <a:cs typeface="Arial" panose="020B0604020202020204" pitchFamily="34" charset="0"/>
              </a:rPr>
              <a:t>галузях</a:t>
            </a:r>
            <a:r>
              <a:rPr lang="ru-RU" dirty="0">
                <a:latin typeface="Arial" panose="020B0604020202020204" pitchFamily="34" charset="0"/>
                <a:cs typeface="Arial" panose="020B0604020202020204" pitchFamily="34" charset="0"/>
              </a:rPr>
              <a:t>, особливо з </a:t>
            </a:r>
            <a:r>
              <a:rPr lang="ru-RU" dirty="0" err="1">
                <a:latin typeface="Arial" panose="020B0604020202020204" pitchFamily="34" charset="0"/>
                <a:cs typeface="Arial" panose="020B0604020202020204" pitchFamily="34" charset="0"/>
              </a:rPr>
              <a:t>нещодавнім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випуском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запропонованої</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Директиви</a:t>
            </a:r>
            <a:r>
              <a:rPr lang="ru-RU" dirty="0">
                <a:latin typeface="Arial" panose="020B0604020202020204" pitchFamily="34" charset="0"/>
                <a:cs typeface="Arial" panose="020B0604020202020204" pitchFamily="34" charset="0"/>
              </a:rPr>
              <a:t> ЄС </a:t>
            </a:r>
            <a:r>
              <a:rPr lang="ru-RU" dirty="0" err="1">
                <a:latin typeface="Arial" panose="020B0604020202020204" pitchFamily="34" charset="0"/>
                <a:cs typeface="Arial" panose="020B0604020202020204" pitchFamily="34" charset="0"/>
              </a:rPr>
              <a:t>щодо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екологічних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претензій</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157757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a:bodyPr>
          <a:lstStyle/>
          <a:p>
            <a:pPr marL="0" indent="180000" algn="just">
              <a:lnSpc>
                <a:spcPct val="150000"/>
              </a:lnSpc>
              <a:spcBef>
                <a:spcPts val="0"/>
              </a:spcBef>
            </a:pPr>
            <a:r>
              <a:rPr lang="ru-RU" sz="3600" dirty="0">
                <a:latin typeface="Arial" panose="020B0604020202020204" pitchFamily="34" charset="0"/>
                <a:cs typeface="Arial" panose="020B0604020202020204" pitchFamily="34" charset="0"/>
              </a:rPr>
              <a:t>У 2023 </a:t>
            </a:r>
            <a:r>
              <a:rPr lang="ru-RU" sz="3600" dirty="0" err="1">
                <a:latin typeface="Arial" panose="020B0604020202020204" pitchFamily="34" charset="0"/>
                <a:cs typeface="Arial" panose="020B0604020202020204" pitchFamily="34" charset="0"/>
              </a:rPr>
              <a:t>році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компанії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повинні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почати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впроваджувати</a:t>
            </a:r>
            <a:r>
              <a:rPr lang="ru-RU" sz="3600" dirty="0">
                <a:latin typeface="Arial" panose="020B0604020202020204" pitchFamily="34" charset="0"/>
                <a:cs typeface="Arial" panose="020B0604020202020204" pitchFamily="34" charset="0"/>
              </a:rPr>
              <a:t> кроки, </a:t>
            </a:r>
            <a:r>
              <a:rPr lang="ru-RU" sz="3600" dirty="0" err="1">
                <a:latin typeface="Arial" panose="020B0604020202020204" pitchFamily="34" charset="0"/>
                <a:cs typeface="Arial" panose="020B0604020202020204" pitchFamily="34" charset="0"/>
              </a:rPr>
              <a:t>які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забезпечуватимуть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точність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повність</a:t>
            </a:r>
            <a:r>
              <a:rPr lang="ru-RU" sz="3600" dirty="0">
                <a:latin typeface="Arial" panose="020B0604020202020204" pitchFamily="34" charset="0"/>
                <a:cs typeface="Arial" panose="020B0604020202020204" pitchFamily="34" charset="0"/>
              </a:rPr>
              <a:t> і </a:t>
            </a:r>
            <a:r>
              <a:rPr lang="ru-RU" sz="3600" dirty="0" err="1">
                <a:latin typeface="Arial" panose="020B0604020202020204" pitchFamily="34" charset="0"/>
                <a:cs typeface="Arial" panose="020B0604020202020204" pitchFamily="34" charset="0"/>
              </a:rPr>
              <a:t>обґрунтованість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їхніх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екологічних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вимог</a:t>
            </a:r>
            <a:r>
              <a:rPr lang="ru-RU" sz="3600" dirty="0">
                <a:latin typeface="Arial" panose="020B0604020202020204" pitchFamily="34" charset="0"/>
                <a:cs typeface="Arial" panose="020B0604020202020204" pitchFamily="34" charset="0"/>
              </a:rPr>
              <a:t>. </a:t>
            </a:r>
            <a:endParaRPr lang="ru-RU" sz="36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600" dirty="0" err="1" smtClean="0">
                <a:latin typeface="Arial" panose="020B0604020202020204" pitchFamily="34" charset="0"/>
                <a:cs typeface="Arial" panose="020B0604020202020204" pitchFamily="34" charset="0"/>
              </a:rPr>
              <a:t>Це</a:t>
            </a:r>
            <a:r>
              <a:rPr lang="ru-RU" sz="3600" dirty="0" smtClean="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передбачає</a:t>
            </a:r>
            <a:r>
              <a:rPr lang="ru-RU" sz="3600"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прийняття</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екологічної</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системи</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управління</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претензіями</a:t>
            </a:r>
            <a:r>
              <a:rPr lang="ru-RU" sz="3600" dirty="0">
                <a:latin typeface="Arial" panose="020B0604020202020204" pitchFamily="34" charset="0"/>
                <a:cs typeface="Arial" panose="020B0604020202020204" pitchFamily="34" charset="0"/>
              </a:rPr>
              <a:t>, перегляд </a:t>
            </a:r>
            <a:r>
              <a:rPr lang="ru-RU" sz="3600" dirty="0" err="1">
                <a:latin typeface="Arial" panose="020B0604020202020204" pitchFamily="34" charset="0"/>
                <a:cs typeface="Arial" panose="020B0604020202020204" pitchFamily="34" charset="0"/>
              </a:rPr>
              <a:t>структури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управління</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підвищення</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кваліфікації</a:t>
            </a:r>
            <a:r>
              <a:rPr lang="ru-RU" sz="3600" dirty="0">
                <a:latin typeface="Arial" panose="020B0604020202020204" pitchFamily="34" charset="0"/>
                <a:cs typeface="Arial" panose="020B0604020202020204" pitchFamily="34" charset="0"/>
              </a:rPr>
              <a:t> персоналу</a:t>
            </a:r>
            <a:r>
              <a:rPr lang="ru-RU" sz="3600" dirty="0" smtClean="0">
                <a:latin typeface="Arial" panose="020B0604020202020204" pitchFamily="34" charset="0"/>
                <a:cs typeface="Arial" panose="020B0604020202020204" pitchFamily="34" charset="0"/>
              </a:rPr>
              <a:t>.</a:t>
            </a:r>
            <a:endParaRPr lang="ru-RU" sz="3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131321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pic>
        <p:nvPicPr>
          <p:cNvPr id="2" name="Рисунок 1"/>
          <p:cNvPicPr>
            <a:picLocks noChangeAspect="1"/>
          </p:cNvPicPr>
          <p:nvPr/>
        </p:nvPicPr>
        <p:blipFill>
          <a:blip r:embed="rId3"/>
          <a:stretch>
            <a:fillRect/>
          </a:stretch>
        </p:blipFill>
        <p:spPr>
          <a:xfrm>
            <a:off x="1255901" y="928048"/>
            <a:ext cx="8679829" cy="5786553"/>
          </a:xfrm>
          <a:prstGeom prst="rect">
            <a:avLst/>
          </a:prstGeom>
        </p:spPr>
      </p:pic>
    </p:spTree>
    <p:extLst>
      <p:ext uri="{BB962C8B-B14F-4D97-AF65-F5344CB8AC3E}">
        <p14:creationId xmlns:p14="http://schemas.microsoft.com/office/powerpoint/2010/main" val="58165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48348" y="68240"/>
            <a:ext cx="10075985" cy="6717323"/>
          </a:xfrm>
          <a:prstGeom prst="rect">
            <a:avLst/>
          </a:prstGeom>
        </p:spPr>
      </p:pic>
    </p:spTree>
    <p:extLst>
      <p:ext uri="{BB962C8B-B14F-4D97-AF65-F5344CB8AC3E}">
        <p14:creationId xmlns:p14="http://schemas.microsoft.com/office/powerpoint/2010/main" val="259371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5533" y="928048"/>
            <a:ext cx="11969087" cy="5813946"/>
          </a:xfrm>
        </p:spPr>
        <p:txBody>
          <a:bodyPr>
            <a:normAutofit lnSpcReduction="10000"/>
          </a:bodyPr>
          <a:lstStyle/>
          <a:p>
            <a:pPr marL="0" indent="180000" algn="just">
              <a:lnSpc>
                <a:spcPct val="150000"/>
              </a:lnSpc>
              <a:spcBef>
                <a:spcPts val="0"/>
              </a:spcBef>
            </a:pPr>
            <a:r>
              <a:rPr lang="en-US" sz="3200" b="1" dirty="0">
                <a:latin typeface="Arial" panose="020B0604020202020204" pitchFamily="34" charset="0"/>
                <a:cs typeface="Arial" panose="020B0604020202020204" pitchFamily="34" charset="0"/>
              </a:rPr>
              <a:t>Regulatory changes and priorities for companies</a:t>
            </a:r>
          </a:p>
          <a:p>
            <a:pPr marL="0" indent="180000" algn="just">
              <a:lnSpc>
                <a:spcPct val="150000"/>
              </a:lnSpc>
              <a:spcBef>
                <a:spcPts val="0"/>
              </a:spcBef>
            </a:pPr>
            <a:r>
              <a:rPr lang="en-US" sz="3200" dirty="0">
                <a:latin typeface="Arial" panose="020B0604020202020204" pitchFamily="34" charset="0"/>
                <a:cs typeface="Arial" panose="020B0604020202020204" pitchFamily="34" charset="0"/>
              </a:rPr>
              <a:t>There is likely to be increased scrutiny from regulators and stakeholders in coming years as they use existing regulations more actively. </a:t>
            </a:r>
            <a:endParaRPr lang="uk-UA"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en-US" sz="3200" dirty="0" smtClean="0">
                <a:latin typeface="Arial" panose="020B0604020202020204" pitchFamily="34" charset="0"/>
                <a:cs typeface="Arial" panose="020B0604020202020204" pitchFamily="34" charset="0"/>
              </a:rPr>
              <a:t>In </a:t>
            </a:r>
            <a:r>
              <a:rPr lang="en-US" sz="3200" dirty="0">
                <a:latin typeface="Arial" panose="020B0604020202020204" pitchFamily="34" charset="0"/>
                <a:cs typeface="Arial" panose="020B0604020202020204" pitchFamily="34" charset="0"/>
              </a:rPr>
              <a:t>the recent past corporate obligations such as</a:t>
            </a:r>
            <a:r>
              <a:rPr lang="en-US" sz="3200" b="1" dirty="0">
                <a:latin typeface="Arial" panose="020B0604020202020204" pitchFamily="34" charset="0"/>
                <a:cs typeface="Arial" panose="020B0604020202020204" pitchFamily="34" charset="0"/>
              </a:rPr>
              <a:t> fiduciary responsibility, fair advertising and trading standards</a:t>
            </a:r>
            <a:r>
              <a:rPr lang="en-US" sz="3200" dirty="0">
                <a:latin typeface="Arial" panose="020B0604020202020204" pitchFamily="34" charset="0"/>
                <a:cs typeface="Arial" panose="020B0604020202020204" pitchFamily="34" charset="0"/>
              </a:rPr>
              <a:t> have been highlighted to make clear that the issue of greenwashing is already covered by existing regulations. </a:t>
            </a:r>
            <a:endParaRPr lang="uk-UA" sz="3200"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543" y="97906"/>
            <a:ext cx="3352800" cy="704088"/>
          </a:xfrm>
          <a:prstGeom prst="rect">
            <a:avLst/>
          </a:prstGeom>
        </p:spPr>
      </p:pic>
    </p:spTree>
    <p:extLst>
      <p:ext uri="{BB962C8B-B14F-4D97-AF65-F5344CB8AC3E}">
        <p14:creationId xmlns:p14="http://schemas.microsoft.com/office/powerpoint/2010/main" val="226020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6008" y="92264"/>
            <a:ext cx="5523221" cy="3082364"/>
          </a:xfrm>
          <a:prstGeom prst="rect">
            <a:avLst/>
          </a:prstGeom>
        </p:spPr>
      </p:pic>
      <p:pic>
        <p:nvPicPr>
          <p:cNvPr id="5" name="Рисунок 4"/>
          <p:cNvPicPr>
            <a:picLocks noChangeAspect="1"/>
          </p:cNvPicPr>
          <p:nvPr/>
        </p:nvPicPr>
        <p:blipFill>
          <a:blip r:embed="rId3"/>
          <a:stretch>
            <a:fillRect/>
          </a:stretch>
        </p:blipFill>
        <p:spPr>
          <a:xfrm>
            <a:off x="5690689" y="92264"/>
            <a:ext cx="6408656" cy="3082364"/>
          </a:xfrm>
          <a:prstGeom prst="rect">
            <a:avLst/>
          </a:prstGeom>
        </p:spPr>
      </p:pic>
      <p:pic>
        <p:nvPicPr>
          <p:cNvPr id="6" name="Рисунок 5"/>
          <p:cNvPicPr>
            <a:picLocks noChangeAspect="1"/>
          </p:cNvPicPr>
          <p:nvPr/>
        </p:nvPicPr>
        <p:blipFill>
          <a:blip r:embed="rId4"/>
          <a:stretch>
            <a:fillRect/>
          </a:stretch>
        </p:blipFill>
        <p:spPr>
          <a:xfrm>
            <a:off x="6375297" y="3570413"/>
            <a:ext cx="5724048" cy="250643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08" y="4171810"/>
            <a:ext cx="6207829" cy="1303644"/>
          </a:xfrm>
          <a:prstGeom prst="rect">
            <a:avLst/>
          </a:prstGeom>
        </p:spPr>
      </p:pic>
    </p:spTree>
    <p:extLst>
      <p:ext uri="{BB962C8B-B14F-4D97-AF65-F5344CB8AC3E}">
        <p14:creationId xmlns:p14="http://schemas.microsoft.com/office/powerpoint/2010/main" val="3735840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0125" y="900752"/>
            <a:ext cx="11928144" cy="5854890"/>
          </a:xfrm>
        </p:spPr>
        <p:txBody>
          <a:bodyPr>
            <a:normAutofit/>
          </a:bodyPr>
          <a:lstStyle/>
          <a:p>
            <a:pPr marL="0" indent="180000" algn="just">
              <a:lnSpc>
                <a:spcPct val="150000"/>
              </a:lnSpc>
              <a:spcBef>
                <a:spcPts val="0"/>
              </a:spcBef>
            </a:pPr>
            <a:r>
              <a:rPr lang="en-US" sz="3600" dirty="0">
                <a:latin typeface="Arial" panose="020B0604020202020204" pitchFamily="34" charset="0"/>
                <a:cs typeface="Arial" panose="020B0604020202020204" pitchFamily="34" charset="0"/>
              </a:rPr>
              <a:t>For example, </a:t>
            </a:r>
            <a:r>
              <a:rPr lang="en-US" sz="3600" b="1" dirty="0">
                <a:latin typeface="Arial" panose="020B0604020202020204" pitchFamily="34" charset="0"/>
                <a:cs typeface="Arial" panose="020B0604020202020204" pitchFamily="34" charset="0"/>
              </a:rPr>
              <a:t>Directive 2019/216113–which </a:t>
            </a:r>
            <a:r>
              <a:rPr lang="en-US" sz="3600" dirty="0">
                <a:latin typeface="Arial" panose="020B0604020202020204" pitchFamily="34" charset="0"/>
                <a:cs typeface="Arial" panose="020B0604020202020204" pitchFamily="34" charset="0"/>
              </a:rPr>
              <a:t>entered into force in early 2020 and began to be applied by Member States in May last year, provided remedies to consumers harmed by unfair commercial practices and allowed Member States to adopt rules relating to misleading commercial practices</a:t>
            </a:r>
            <a:r>
              <a:rPr lang="en-US" sz="3600" dirty="0" smtClean="0">
                <a:latin typeface="Arial" panose="020B0604020202020204" pitchFamily="34" charset="0"/>
                <a:cs typeface="Arial" panose="020B0604020202020204" pitchFamily="34" charset="0"/>
              </a:rPr>
              <a:t>.</a:t>
            </a:r>
            <a:endParaRPr lang="ru-RU" sz="3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543" y="97906"/>
            <a:ext cx="3352800" cy="704088"/>
          </a:xfrm>
          <a:prstGeom prst="rect">
            <a:avLst/>
          </a:prstGeom>
        </p:spPr>
      </p:pic>
    </p:spTree>
    <p:extLst>
      <p:ext uri="{BB962C8B-B14F-4D97-AF65-F5344CB8AC3E}">
        <p14:creationId xmlns:p14="http://schemas.microsoft.com/office/powerpoint/2010/main" val="294276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9182" y="914400"/>
            <a:ext cx="11982734" cy="5813946"/>
          </a:xfrm>
        </p:spPr>
        <p:txBody>
          <a:bodyPr>
            <a:normAutofit/>
          </a:bodyPr>
          <a:lstStyle/>
          <a:p>
            <a:pPr marL="0" indent="180000" algn="just">
              <a:lnSpc>
                <a:spcPct val="150000"/>
              </a:lnSpc>
              <a:spcBef>
                <a:spcPts val="0"/>
              </a:spcBef>
            </a:pPr>
            <a:r>
              <a:rPr lang="en-US" sz="3200" b="1" dirty="0">
                <a:latin typeface="Arial" panose="020B0604020202020204" pitchFamily="34" charset="0"/>
                <a:cs typeface="Arial" panose="020B0604020202020204" pitchFamily="34" charset="0"/>
              </a:rPr>
              <a:t>Impact of regulations on green claims</a:t>
            </a:r>
          </a:p>
          <a:p>
            <a:pPr marL="0" indent="180000" algn="just">
              <a:lnSpc>
                <a:spcPct val="150000"/>
              </a:lnSpc>
              <a:spcBef>
                <a:spcPts val="0"/>
              </a:spcBef>
            </a:pPr>
            <a:r>
              <a:rPr lang="en-US" sz="3200" dirty="0">
                <a:latin typeface="Arial" panose="020B0604020202020204" pitchFamily="34" charset="0"/>
                <a:cs typeface="Arial" panose="020B0604020202020204" pitchFamily="34" charset="0"/>
              </a:rPr>
              <a:t>Consumers, activists and shareholder groups in the EU and UK have brought an increasing number of cases relating to unsubstantiated green claims to regulators. </a:t>
            </a:r>
            <a:endParaRPr lang="uk-UA"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UK developments are important as they are often used as a model for other jurisdictions</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543" y="97906"/>
            <a:ext cx="3352800" cy="704088"/>
          </a:xfrm>
          <a:prstGeom prst="rect">
            <a:avLst/>
          </a:prstGeom>
        </p:spPr>
      </p:pic>
    </p:spTree>
    <p:extLst>
      <p:ext uri="{BB962C8B-B14F-4D97-AF65-F5344CB8AC3E}">
        <p14:creationId xmlns:p14="http://schemas.microsoft.com/office/powerpoint/2010/main" val="110253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9182" y="95534"/>
            <a:ext cx="11887200" cy="6605517"/>
          </a:xfrm>
        </p:spPr>
        <p:txBody>
          <a:bodyPr>
            <a:normAutofit lnSpcReduction="10000"/>
          </a:bodyPr>
          <a:lstStyle/>
          <a:p>
            <a:pPr marL="0" indent="180000" algn="just">
              <a:lnSpc>
                <a:spcPct val="150000"/>
              </a:lnSpc>
              <a:spcBef>
                <a:spcPts val="0"/>
              </a:spcBef>
            </a:pPr>
            <a:r>
              <a:rPr lang="en-US" sz="3200" dirty="0">
                <a:latin typeface="Arial" panose="020B0604020202020204" pitchFamily="34" charset="0"/>
                <a:cs typeface="Arial" panose="020B0604020202020204" pitchFamily="34" charset="0"/>
              </a:rPr>
              <a:t>These claims have led to notable developments in: the Netherlands, with guidelines issued by the Authority for Consumers and </a:t>
            </a:r>
            <a:r>
              <a:rPr lang="en-US" sz="3200" dirty="0" smtClean="0">
                <a:latin typeface="Arial" panose="020B0604020202020204" pitchFamily="34" charset="0"/>
                <a:cs typeface="Arial" panose="020B0604020202020204" pitchFamily="34" charset="0"/>
              </a:rPr>
              <a:t>Markets;</a:t>
            </a:r>
            <a:r>
              <a:rPr lang="uk-UA"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Denmark</a:t>
            </a:r>
            <a:r>
              <a:rPr lang="en-US" sz="3200" dirty="0">
                <a:latin typeface="Arial" panose="020B0604020202020204" pitchFamily="34" charset="0"/>
                <a:cs typeface="Arial" panose="020B0604020202020204" pitchFamily="34" charset="0"/>
              </a:rPr>
              <a:t>, where the Consumer Ombudsman now requires life cycle analysis data for sustainability </a:t>
            </a:r>
            <a:r>
              <a:rPr lang="en-US" sz="3200" dirty="0" smtClean="0">
                <a:latin typeface="Arial" panose="020B0604020202020204" pitchFamily="34" charset="0"/>
                <a:cs typeface="Arial" panose="020B0604020202020204" pitchFamily="34" charset="0"/>
              </a:rPr>
              <a:t>claims; </a:t>
            </a:r>
            <a:r>
              <a:rPr lang="en-US" sz="3200" dirty="0">
                <a:latin typeface="Arial" panose="020B0604020202020204" pitchFamily="34" charset="0"/>
                <a:cs typeface="Arial" panose="020B0604020202020204" pitchFamily="34" charset="0"/>
              </a:rPr>
              <a:t>and the UK, with the Green Claims Code issued by the Competition and Markets Authority</a:t>
            </a:r>
            <a:r>
              <a:rPr lang="en-US" sz="3200" dirty="0" smtClean="0">
                <a:latin typeface="Arial" panose="020B0604020202020204" pitchFamily="34" charset="0"/>
                <a:cs typeface="Arial" panose="020B0604020202020204" pitchFamily="34" charset="0"/>
              </a:rPr>
              <a:t>,</a:t>
            </a:r>
            <a:r>
              <a:rPr lang="uk-UA"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where </a:t>
            </a:r>
            <a:r>
              <a:rPr lang="en-US" sz="3200" dirty="0">
                <a:latin typeface="Arial" panose="020B0604020202020204" pitchFamily="34" charset="0"/>
                <a:cs typeface="Arial" panose="020B0604020202020204" pitchFamily="34" charset="0"/>
              </a:rPr>
              <a:t>companies have had to withdraw advertisements, change product labels and modify company communications. Some UK companies have even been taken to court.</a:t>
            </a:r>
            <a:endParaRPr lang="ru-RU" sz="3200"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49548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2830" y="914400"/>
            <a:ext cx="11900848" cy="5773003"/>
          </a:xfrm>
        </p:spPr>
        <p:txBody>
          <a:bodyPr>
            <a:normAutofit/>
          </a:bodyPr>
          <a:lstStyle/>
          <a:p>
            <a:pPr marL="0" indent="180000" algn="just">
              <a:lnSpc>
                <a:spcPct val="150000"/>
              </a:lnSpc>
              <a:spcBef>
                <a:spcPts val="0"/>
              </a:spcBef>
            </a:pPr>
            <a:r>
              <a:rPr lang="ru-RU" sz="3200" dirty="0">
                <a:latin typeface="Arial" panose="020B0604020202020204" pitchFamily="34" charset="0"/>
                <a:cs typeface="Arial" panose="020B0604020202020204" pitchFamily="34" charset="0"/>
              </a:rPr>
              <a:t>Коли </a:t>
            </a:r>
            <a:r>
              <a:rPr lang="ru-RU" sz="3200" dirty="0" err="1">
                <a:latin typeface="Arial" panose="020B0604020202020204" pitchFamily="34" charset="0"/>
                <a:cs typeface="Arial" panose="020B0604020202020204" pitchFamily="34" charset="0"/>
              </a:rPr>
              <a:t>Європейська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комісія</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національні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органи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захисту</a:t>
            </a:r>
            <a:r>
              <a:rPr lang="ru-RU" sz="3200" dirty="0">
                <a:latin typeface="Arial" panose="020B0604020202020204" pitchFamily="34" charset="0"/>
                <a:cs typeface="Arial" panose="020B0604020202020204" pitchFamily="34" charset="0"/>
              </a:rPr>
              <a:t> прав </a:t>
            </a:r>
            <a:r>
              <a:rPr lang="ru-RU" sz="3200" dirty="0" err="1">
                <a:latin typeface="Arial" panose="020B0604020202020204" pitchFamily="34" charset="0"/>
                <a:cs typeface="Arial" panose="020B0604020202020204" pitchFamily="34" charset="0"/>
              </a:rPr>
              <a:t>споживачів</a:t>
            </a:r>
            <a:r>
              <a:rPr lang="ru-RU" sz="3200" dirty="0">
                <a:latin typeface="Arial" panose="020B0604020202020204" pitchFamily="34" charset="0"/>
                <a:cs typeface="Arial" panose="020B0604020202020204" pitchFamily="34" charset="0"/>
              </a:rPr>
              <a:t> у ЄС </a:t>
            </a:r>
            <a:r>
              <a:rPr lang="ru-RU" sz="3200" dirty="0" err="1">
                <a:latin typeface="Arial" panose="020B0604020202020204" pitchFamily="34" charset="0"/>
                <a:cs typeface="Arial" panose="020B0604020202020204" pitchFamily="34" charset="0"/>
              </a:rPr>
              <a:t>перевірили</a:t>
            </a:r>
            <a:r>
              <a:rPr lang="ru-RU" sz="3200" dirty="0">
                <a:latin typeface="Arial" panose="020B0604020202020204" pitchFamily="34" charset="0"/>
                <a:cs typeface="Arial" panose="020B0604020202020204" pitchFamily="34" charset="0"/>
              </a:rPr>
              <a:t> веб-</a:t>
            </a:r>
            <a:r>
              <a:rPr lang="ru-RU" sz="3200" dirty="0" err="1">
                <a:latin typeface="Arial" panose="020B0604020202020204" pitchFamily="34" charset="0"/>
                <a:cs typeface="Arial" panose="020B0604020202020204" pitchFamily="34" charset="0"/>
              </a:rPr>
              <a:t>сайти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у 2020 </a:t>
            </a:r>
            <a:r>
              <a:rPr lang="ru-RU" sz="3200" dirty="0" err="1">
                <a:latin typeface="Arial" panose="020B0604020202020204" pitchFamily="34" charset="0"/>
                <a:cs typeface="Arial" panose="020B0604020202020204" pitchFamily="34" charset="0"/>
              </a:rPr>
              <a:t>році</a:t>
            </a:r>
            <a:r>
              <a:rPr lang="ru-RU" sz="3200" dirty="0">
                <a:latin typeface="Arial" panose="020B0604020202020204" pitchFamily="34" charset="0"/>
                <a:cs typeface="Arial" panose="020B0604020202020204" pitchFamily="34" charset="0"/>
              </a:rPr>
              <a:t>, вони </a:t>
            </a:r>
            <a:r>
              <a:rPr lang="ru-RU" sz="3200" dirty="0" err="1">
                <a:latin typeface="Arial" panose="020B0604020202020204" pitchFamily="34" charset="0"/>
                <a:cs typeface="Arial" panose="020B0604020202020204" pitchFamily="34" charset="0"/>
              </a:rPr>
              <a:t>виявили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з 150 </a:t>
            </a:r>
            <a:r>
              <a:rPr lang="ru-RU" sz="3200" dirty="0" err="1">
                <a:latin typeface="Arial" panose="020B0604020202020204" pitchFamily="34" charset="0"/>
                <a:cs typeface="Arial" panose="020B0604020202020204" pitchFamily="34" charset="0"/>
              </a:rPr>
              <a:t>тверджень</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характеристики </a:t>
            </a:r>
            <a:r>
              <a:rPr lang="ru-RU" sz="3200" dirty="0" err="1">
                <a:latin typeface="Arial" panose="020B0604020202020204" pitchFamily="34" charset="0"/>
                <a:cs typeface="Arial" panose="020B0604020202020204" pitchFamily="34" charset="0"/>
              </a:rPr>
              <a:t>продуктів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понад</a:t>
            </a:r>
            <a:r>
              <a:rPr lang="ru-RU" sz="3200" dirty="0">
                <a:latin typeface="Arial" panose="020B0604020202020204" pitchFamily="34" charset="0"/>
                <a:cs typeface="Arial" panose="020B0604020202020204" pitchFamily="34" charset="0"/>
              </a:rPr>
              <a:t> 50 </a:t>
            </a:r>
            <a:r>
              <a:rPr lang="ru-RU" sz="3200" dirty="0" err="1">
                <a:latin typeface="Arial" panose="020B0604020202020204" pitchFamily="34" charset="0"/>
                <a:cs typeface="Arial" panose="020B0604020202020204" pitchFamily="34" charset="0"/>
              </a:rPr>
              <a:t>відсотків</a:t>
            </a:r>
            <a:r>
              <a:rPr lang="ru-RU" sz="3200" dirty="0">
                <a:latin typeface="Arial" panose="020B0604020202020204" pitchFamily="34" charset="0"/>
                <a:cs typeface="Arial" panose="020B0604020202020204" pitchFamily="34" charset="0"/>
              </a:rPr>
              <a:t> надавали «</a:t>
            </a:r>
            <a:r>
              <a:rPr lang="ru-RU" sz="3200" dirty="0" err="1">
                <a:latin typeface="Arial" panose="020B0604020202020204" pitchFamily="34" charset="0"/>
                <a:cs typeface="Arial" panose="020B0604020202020204" pitchFamily="34" charset="0"/>
              </a:rPr>
              <a:t>розпливчасту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оманливу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або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необґрунтовану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інформацію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Сектори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проаналізовані</a:t>
            </a:r>
            <a:r>
              <a:rPr lang="ru-RU" sz="3200" dirty="0">
                <a:latin typeface="Arial" panose="020B0604020202020204" pitchFamily="34" charset="0"/>
                <a:cs typeface="Arial" panose="020B0604020202020204" pitchFamily="34" charset="0"/>
              </a:rPr>
              <a:t> в </a:t>
            </a:r>
            <a:r>
              <a:rPr lang="ru-RU" sz="3200" dirty="0" err="1">
                <a:latin typeface="Arial" panose="020B0604020202020204" pitchFamily="34" charset="0"/>
                <a:cs typeface="Arial" panose="020B0604020202020204" pitchFamily="34" charset="0"/>
              </a:rPr>
              <a:t>опитуванні</a:t>
            </a:r>
            <a:r>
              <a:rPr lang="ru-RU" sz="3200" dirty="0">
                <a:latin typeface="Arial" panose="020B0604020202020204" pitchFamily="34" charset="0"/>
                <a:cs typeface="Arial" panose="020B0604020202020204" pitchFamily="34" charset="0"/>
              </a:rPr>
              <a:t>, включали </a:t>
            </a:r>
            <a:r>
              <a:rPr lang="ru-RU" sz="3200" dirty="0" err="1">
                <a:latin typeface="Arial" panose="020B0604020202020204" pitchFamily="34" charset="0"/>
                <a:cs typeface="Arial" panose="020B0604020202020204" pitchFamily="34" charset="0"/>
              </a:rPr>
              <a:t>одяг</a:t>
            </a:r>
            <a:r>
              <a:rPr lang="ru-RU" sz="3200" dirty="0">
                <a:latin typeface="Arial" panose="020B0604020202020204" pitchFamily="34" charset="0"/>
                <a:cs typeface="Arial" panose="020B0604020202020204" pitchFamily="34" charset="0"/>
              </a:rPr>
              <a:t>, косметика та </a:t>
            </a:r>
            <a:r>
              <a:rPr lang="ru-RU" sz="3200" dirty="0" err="1">
                <a:latin typeface="Arial" panose="020B0604020202020204" pitchFamily="34" charset="0"/>
                <a:cs typeface="Arial" panose="020B0604020202020204" pitchFamily="34" charset="0"/>
              </a:rPr>
              <a:t>побутова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техніка</a:t>
            </a:r>
            <a:r>
              <a:rPr lang="ru-RU" sz="32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0543" y="97906"/>
            <a:ext cx="3352800" cy="704088"/>
          </a:xfrm>
          <a:prstGeom prst="rect">
            <a:avLst/>
          </a:prstGeom>
        </p:spPr>
      </p:pic>
    </p:spTree>
    <p:extLst>
      <p:ext uri="{BB962C8B-B14F-4D97-AF65-F5344CB8AC3E}">
        <p14:creationId xmlns:p14="http://schemas.microsoft.com/office/powerpoint/2010/main" val="118112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0125" y="928048"/>
            <a:ext cx="11859905" cy="5813946"/>
          </a:xfrm>
        </p:spPr>
        <p:txBody>
          <a:bodyPr>
            <a:normAutofit fontScale="85000" lnSpcReduction="10000"/>
          </a:bodyPr>
          <a:lstStyle/>
          <a:p>
            <a:pPr marL="0" indent="180000" algn="just">
              <a:lnSpc>
                <a:spcPct val="150000"/>
              </a:lnSpc>
              <a:spcBef>
                <a:spcPts val="0"/>
              </a:spcBef>
            </a:pPr>
            <a:r>
              <a:rPr lang="ru-RU" sz="3200" dirty="0">
                <a:latin typeface="Arial" panose="020B0604020202020204" pitchFamily="34" charset="0"/>
                <a:cs typeface="Arial" panose="020B0604020202020204" pitchFamily="34" charset="0"/>
              </a:rPr>
              <a:t>У </a:t>
            </a:r>
            <a:r>
              <a:rPr lang="ru-RU" sz="3200" dirty="0" err="1">
                <a:latin typeface="Arial" panose="020B0604020202020204" pitchFamily="34" charset="0"/>
                <a:cs typeface="Arial" panose="020B0604020202020204" pitchFamily="34" charset="0"/>
              </a:rPr>
              <a:t>нещодавньому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опитуванні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проведеному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компанією</a:t>
            </a:r>
            <a:r>
              <a:rPr lang="ru-RU"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Deloitte </a:t>
            </a:r>
            <a:r>
              <a:rPr lang="ru-RU" sz="3200" dirty="0" err="1">
                <a:latin typeface="Arial" panose="020B0604020202020204" pitchFamily="34" charset="0"/>
                <a:cs typeface="Arial" panose="020B0604020202020204" pitchFamily="34" charset="0"/>
              </a:rPr>
              <a:t>серед</a:t>
            </a:r>
            <a:r>
              <a:rPr lang="ru-RU" sz="3200" dirty="0">
                <a:latin typeface="Arial" panose="020B0604020202020204" pitchFamily="34" charset="0"/>
                <a:cs typeface="Arial" panose="020B0604020202020204" pitchFamily="34" charset="0"/>
              </a:rPr>
              <a:t> 700 </a:t>
            </a:r>
            <a:r>
              <a:rPr lang="ru-RU" sz="3200" dirty="0" err="1">
                <a:latin typeface="Arial" panose="020B0604020202020204" pitchFamily="34" charset="0"/>
                <a:cs typeface="Arial" panose="020B0604020202020204" pitchFamily="34" charset="0"/>
              </a:rPr>
              <a:t>бізнес-лідерів</a:t>
            </a:r>
            <a:r>
              <a:rPr lang="ru-RU" sz="3200" dirty="0">
                <a:latin typeface="Arial" panose="020B0604020202020204" pitchFamily="34" charset="0"/>
                <a:cs typeface="Arial" panose="020B0604020202020204" pitchFamily="34" charset="0"/>
              </a:rPr>
              <a:t>, </a:t>
            </a:r>
            <a:r>
              <a:rPr lang="ru-RU" sz="3200" dirty="0" smtClean="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greenwashing</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виявилося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однією</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їхніх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найсерйозніших</a:t>
            </a:r>
            <a:r>
              <a:rPr lang="ru-RU" sz="3200" dirty="0">
                <a:latin typeface="Arial" panose="020B0604020202020204" pitchFamily="34" charset="0"/>
                <a:cs typeface="Arial" panose="020B0604020202020204" pitchFamily="34" charset="0"/>
              </a:rPr>
              <a:t> проблем.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Відповідаючи</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на </a:t>
            </a:r>
            <a:r>
              <a:rPr lang="ru-RU" sz="3200" dirty="0" err="1">
                <a:latin typeface="Arial" panose="020B0604020202020204" pitchFamily="34" charset="0"/>
                <a:cs typeface="Arial" panose="020B0604020202020204" pitchFamily="34" charset="0"/>
              </a:rPr>
              <a:t>питання</a:t>
            </a:r>
            <a:r>
              <a:rPr lang="ru-RU" sz="3200" dirty="0">
                <a:latin typeface="Arial" panose="020B0604020202020204" pitchFamily="34" charset="0"/>
                <a:cs typeface="Arial" panose="020B0604020202020204" pitchFamily="34" charset="0"/>
              </a:rPr>
              <a:t> про те,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повинні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зробити</a:t>
            </a:r>
            <a:r>
              <a:rPr lang="ru-RU" sz="3200" dirty="0">
                <a:latin typeface="Arial" panose="020B0604020202020204" pitchFamily="34" charset="0"/>
                <a:cs typeface="Arial" panose="020B0604020202020204" pitchFamily="34" charset="0"/>
              </a:rPr>
              <a:t> уряди,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заохотити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бізнес</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боротися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зміною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клімату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бізнес-лідери</a:t>
            </a:r>
            <a:r>
              <a:rPr lang="ru-RU" sz="3200" dirty="0">
                <a:latin typeface="Arial" panose="020B0604020202020204" pitchFamily="34" charset="0"/>
                <a:cs typeface="Arial" panose="020B0604020202020204" pitchFamily="34" charset="0"/>
              </a:rPr>
              <a:t> назвали «</a:t>
            </a:r>
            <a:r>
              <a:rPr lang="ru-RU" sz="3200" dirty="0" err="1">
                <a:latin typeface="Arial" panose="020B0604020202020204" pitchFamily="34" charset="0"/>
                <a:cs typeface="Arial" panose="020B0604020202020204" pitchFamily="34" charset="0"/>
              </a:rPr>
              <a:t>придушення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екологічної</a:t>
            </a:r>
            <a:r>
              <a:rPr lang="ru-RU" sz="3200" dirty="0">
                <a:latin typeface="Arial" panose="020B0604020202020204" pitchFamily="34" charset="0"/>
                <a:cs typeface="Arial" panose="020B0604020202020204" pitchFamily="34" charset="0"/>
              </a:rPr>
              <a:t> чистки» як </a:t>
            </a:r>
            <a:r>
              <a:rPr lang="ru-RU" sz="3200" dirty="0" err="1">
                <a:latin typeface="Arial" panose="020B0604020202020204" pitchFamily="34" charset="0"/>
                <a:cs typeface="Arial" panose="020B0604020202020204" pitchFamily="34" charset="0"/>
              </a:rPr>
              <a:t>найвищий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пріоритет</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Насправді</a:t>
            </a:r>
            <a:r>
              <a:rPr lang="ru-RU" sz="3200"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greenwashing</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вважалося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важливішим</a:t>
            </a:r>
            <a:r>
              <a:rPr lang="ru-RU" sz="3200" dirty="0">
                <a:latin typeface="Arial" panose="020B0604020202020204" pitchFamily="34" charset="0"/>
                <a:cs typeface="Arial" panose="020B0604020202020204" pitchFamily="34" charset="0"/>
              </a:rPr>
              <a:t> за </a:t>
            </a:r>
            <a:r>
              <a:rPr lang="ru-RU" sz="3200" dirty="0" err="1">
                <a:latin typeface="Arial" panose="020B0604020202020204" pitchFamily="34" charset="0"/>
                <a:cs typeface="Arial" panose="020B0604020202020204" pitchFamily="34" charset="0"/>
              </a:rPr>
              <a:t>ключові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стратегії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такі</a:t>
            </a:r>
            <a:r>
              <a:rPr lang="ru-RU" sz="3200" dirty="0">
                <a:latin typeface="Arial" panose="020B0604020202020204" pitchFamily="34" charset="0"/>
                <a:cs typeface="Arial" panose="020B0604020202020204" pitchFamily="34" charset="0"/>
              </a:rPr>
              <a:t> як </a:t>
            </a:r>
            <a:r>
              <a:rPr lang="ru-RU" sz="3200" dirty="0" err="1">
                <a:latin typeface="Arial" panose="020B0604020202020204" pitchFamily="34" charset="0"/>
                <a:cs typeface="Arial" panose="020B0604020202020204" pitchFamily="34" charset="0"/>
              </a:rPr>
              <a:t>обов’язкове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звітування</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зміну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клімату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податки</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вуглець</a:t>
            </a:r>
            <a:r>
              <a:rPr lang="ru-RU" sz="32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269808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34" y="105819"/>
            <a:ext cx="11969087" cy="904116"/>
          </a:xfrm>
        </p:spPr>
        <p:txBody>
          <a:bodyPr>
            <a:normAutofit/>
          </a:bodyPr>
          <a:lstStyle/>
          <a:p>
            <a:pPr algn="ctr"/>
            <a:r>
              <a:rPr lang="ru-RU" sz="3600" b="1" dirty="0" err="1">
                <a:latin typeface="Arial" panose="020B0604020202020204" pitchFamily="34" charset="0"/>
                <a:cs typeface="Arial" panose="020B0604020202020204" pitchFamily="34" charset="0"/>
              </a:rPr>
              <a:t>Посилення</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ефекту</a:t>
            </a:r>
            <a:r>
              <a:rPr lang="ru-RU" sz="3600" b="1" dirty="0">
                <a:latin typeface="Arial" panose="020B0604020202020204" pitchFamily="34" charset="0"/>
                <a:cs typeface="Arial" panose="020B0604020202020204" pitchFamily="34" charset="0"/>
              </a:rPr>
              <a:t> правил зеленого </a:t>
            </a:r>
            <a:r>
              <a:rPr lang="ru-RU" sz="3600" b="1" dirty="0" err="1">
                <a:latin typeface="Arial" panose="020B0604020202020204" pitchFamily="34" charset="0"/>
                <a:cs typeface="Arial" panose="020B0604020202020204" pitchFamily="34" charset="0"/>
              </a:rPr>
              <a:t>відмивання</a:t>
            </a:r>
            <a:endParaRPr lang="ru-RU" sz="3600" b="1"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95533" y="914400"/>
            <a:ext cx="11969087" cy="5786651"/>
          </a:xfrm>
        </p:spPr>
        <p:txBody>
          <a:bodyPr>
            <a:normAutofit fontScale="85000" lnSpcReduction="10000"/>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Цілі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запропонованої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Директиви</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претензії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узгоджені</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іншими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законодавчими</a:t>
            </a:r>
            <a:r>
              <a:rPr lang="ru-RU" sz="3200" dirty="0">
                <a:latin typeface="Arial" panose="020B0604020202020204" pitchFamily="34" charset="0"/>
                <a:cs typeface="Arial" panose="020B0604020202020204" pitchFamily="34" charset="0"/>
              </a:rPr>
              <a:t> актами, такими як </a:t>
            </a:r>
            <a:r>
              <a:rPr lang="ru-RU" sz="3200" dirty="0" err="1">
                <a:latin typeface="Arial" panose="020B0604020202020204" pitchFamily="34" charset="0"/>
                <a:cs typeface="Arial" panose="020B0604020202020204" pitchFamily="34" charset="0"/>
              </a:rPr>
              <a:t>Положення</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екодизайн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чистих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продуктів</a:t>
            </a:r>
            <a:r>
              <a:rPr lang="ru-RU"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ESPR), </a:t>
            </a:r>
            <a:r>
              <a:rPr lang="ru-RU" sz="3200" dirty="0">
                <a:latin typeface="Arial" panose="020B0604020202020204" pitchFamily="34" charset="0"/>
                <a:cs typeface="Arial" panose="020B0604020202020204" pitchFamily="34" charset="0"/>
              </a:rPr>
              <a:t>Директива про </a:t>
            </a:r>
            <a:r>
              <a:rPr lang="ru-RU" sz="3200" dirty="0" err="1">
                <a:latin typeface="Arial" panose="020B0604020202020204" pitchFamily="34" charset="0"/>
                <a:cs typeface="Arial" panose="020B0604020202020204" pitchFamily="34" charset="0"/>
              </a:rPr>
              <a:t>корпоративну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звітність</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сталий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розвиток</a:t>
            </a:r>
            <a:r>
              <a:rPr lang="ru-RU"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CSRD) </a:t>
            </a:r>
            <a:r>
              <a:rPr lang="ru-RU" sz="3200" dirty="0">
                <a:latin typeface="Arial" panose="020B0604020202020204" pitchFamily="34" charset="0"/>
                <a:cs typeface="Arial" panose="020B0604020202020204" pitchFamily="34" charset="0"/>
              </a:rPr>
              <a:t>та </a:t>
            </a:r>
            <a:r>
              <a:rPr lang="ru-RU" sz="3200" dirty="0" err="1">
                <a:latin typeface="Arial" panose="020B0604020202020204" pitchFamily="34" charset="0"/>
                <a:cs typeface="Arial" panose="020B0604020202020204" pitchFamily="34" charset="0"/>
              </a:rPr>
              <a:t>галузеві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вказівки</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Потенційний</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додатковий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ефект</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полягає</a:t>
            </a:r>
            <a:r>
              <a:rPr lang="ru-RU" sz="3200" dirty="0">
                <a:latin typeface="Arial" panose="020B0604020202020204" pitchFamily="34" charset="0"/>
                <a:cs typeface="Arial" panose="020B0604020202020204" pitchFamily="34" charset="0"/>
              </a:rPr>
              <a:t> в тому,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багато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особливо </a:t>
            </a:r>
            <a:r>
              <a:rPr lang="ru-RU" sz="3200" dirty="0" err="1">
                <a:latin typeface="Arial" panose="020B0604020202020204" pitchFamily="34" charset="0"/>
                <a:cs typeface="Arial" panose="020B0604020202020204" pitchFamily="34" charset="0"/>
              </a:rPr>
              <a:t>малі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середні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можуть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зазнати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несприятливих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наслідків</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конкуренції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оскільки</a:t>
            </a:r>
            <a:r>
              <a:rPr lang="ru-RU" sz="3200" dirty="0">
                <a:latin typeface="Arial" panose="020B0604020202020204" pitchFamily="34" charset="0"/>
                <a:cs typeface="Arial" panose="020B0604020202020204" pitchFamily="34" charset="0"/>
              </a:rPr>
              <a:t> вони </a:t>
            </a:r>
            <a:r>
              <a:rPr lang="ru-RU" sz="3200" dirty="0" err="1">
                <a:latin typeface="Arial" panose="020B0604020202020204" pitchFamily="34" charset="0"/>
                <a:cs typeface="Arial" panose="020B0604020202020204" pitchFamily="34" charset="0"/>
              </a:rPr>
              <a:t>вирішать</a:t>
            </a:r>
            <a:r>
              <a:rPr lang="ru-RU" sz="3200" dirty="0">
                <a:latin typeface="Arial" panose="020B0604020202020204" pitchFamily="34" charset="0"/>
                <a:cs typeface="Arial" panose="020B0604020202020204" pitchFamily="34" charset="0"/>
              </a:rPr>
              <a:t> не </a:t>
            </a:r>
            <a:r>
              <a:rPr lang="ru-RU" sz="3200" dirty="0" err="1">
                <a:latin typeface="Arial" panose="020B0604020202020204" pitchFamily="34" charset="0"/>
                <a:cs typeface="Arial" panose="020B0604020202020204" pitchFamily="34" charset="0"/>
              </a:rPr>
              <a:t>висувати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претензії</a:t>
            </a:r>
            <a:r>
              <a:rPr lang="ru-RU" sz="3200" dirty="0">
                <a:latin typeface="Arial" panose="020B0604020202020204" pitchFamily="34" charset="0"/>
                <a:cs typeface="Arial" panose="020B0604020202020204" pitchFamily="34" charset="0"/>
              </a:rPr>
              <a:t> через </a:t>
            </a:r>
            <a:r>
              <a:rPr lang="ru-RU" sz="3200" dirty="0" err="1">
                <a:latin typeface="Arial" panose="020B0604020202020204" pitchFamily="34" charset="0"/>
                <a:cs typeface="Arial" panose="020B0604020202020204" pitchFamily="34" charset="0"/>
              </a:rPr>
              <a:t>високу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вартість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розкриття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відповідності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сталого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розвитку</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83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7" y="1009934"/>
            <a:ext cx="11928143" cy="5704765"/>
          </a:xfrm>
        </p:spPr>
        <p:txBody>
          <a:bodyPr>
            <a:normAutofit/>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Подання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необґрунтованих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претензій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може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наразити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штрафи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судові</a:t>
            </a:r>
            <a:r>
              <a:rPr lang="ru-RU" sz="3200" dirty="0">
                <a:latin typeface="Arial" panose="020B0604020202020204" pitchFamily="34" charset="0"/>
                <a:cs typeface="Arial" panose="020B0604020202020204" pitchFamily="34" charset="0"/>
              </a:rPr>
              <a:t> позови, </a:t>
            </a:r>
            <a:r>
              <a:rPr lang="ru-RU" sz="3200" dirty="0" err="1">
                <a:latin typeface="Arial" panose="020B0604020202020204" pitchFamily="34" charset="0"/>
                <a:cs typeface="Arial" panose="020B0604020202020204" pitchFamily="34" charset="0"/>
              </a:rPr>
              <a:t>негативну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реакцію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споживачів</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інвесторів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або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зниження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вартості</a:t>
            </a:r>
            <a:r>
              <a:rPr lang="ru-RU" sz="3200" dirty="0">
                <a:latin typeface="Arial" panose="020B0604020202020204" pitchFamily="34" charset="0"/>
                <a:cs typeface="Arial" panose="020B0604020202020204" pitchFamily="34" charset="0"/>
              </a:rPr>
              <a:t> бренду.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Що</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стосується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галузевих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інструкцій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прийняття</a:t>
            </a:r>
            <a:r>
              <a:rPr lang="ru-RU" sz="3200" dirty="0">
                <a:latin typeface="Arial" panose="020B0604020202020204" pitchFamily="34" charset="0"/>
                <a:cs typeface="Arial" panose="020B0604020202020204" pitchFamily="34" charset="0"/>
              </a:rPr>
              <a:t> Кодексу </a:t>
            </a:r>
            <a:r>
              <a:rPr lang="ru-RU" sz="3200" dirty="0" err="1">
                <a:latin typeface="Arial" panose="020B0604020202020204" pitchFamily="34" charset="0"/>
                <a:cs typeface="Arial" panose="020B0604020202020204" pitchFamily="34" charset="0"/>
              </a:rPr>
              <a:t>належної</a:t>
            </a:r>
            <a:r>
              <a:rPr lang="ru-RU" sz="3200" dirty="0">
                <a:latin typeface="Arial" panose="020B0604020202020204" pitchFamily="34" charset="0"/>
                <a:cs typeface="Arial" panose="020B0604020202020204" pitchFamily="34" charset="0"/>
              </a:rPr>
              <a:t> практики </a:t>
            </a:r>
            <a:r>
              <a:rPr lang="en-US" sz="3200" dirty="0">
                <a:latin typeface="Arial" panose="020B0604020202020204" pitchFamily="34" charset="0"/>
                <a:cs typeface="Arial" panose="020B0604020202020204" pitchFamily="34" charset="0"/>
              </a:rPr>
              <a:t>ISEAL, </a:t>
            </a:r>
            <a:r>
              <a:rPr lang="ru-RU" sz="3200" dirty="0" err="1">
                <a:latin typeface="Arial" panose="020B0604020202020204" pitchFamily="34" charset="0"/>
                <a:cs typeface="Arial" panose="020B0604020202020204" pitchFamily="34" charset="0"/>
              </a:rPr>
              <a:t>який</a:t>
            </a:r>
            <a:r>
              <a:rPr lang="ru-RU" sz="3200" dirty="0">
                <a:latin typeface="Arial" panose="020B0604020202020204" pitchFamily="34" charset="0"/>
                <a:cs typeface="Arial" panose="020B0604020202020204" pitchFamily="34" charset="0"/>
              </a:rPr>
              <a:t> зараз </a:t>
            </a:r>
            <a:r>
              <a:rPr lang="ru-RU" sz="3200" dirty="0" err="1">
                <a:latin typeface="Arial" panose="020B0604020202020204" pitchFamily="34" charset="0"/>
                <a:cs typeface="Arial" panose="020B0604020202020204" pitchFamily="34" charset="0"/>
              </a:rPr>
              <a:t>переглядається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після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консультацій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ймовірно</a:t>
            </a:r>
            <a:r>
              <a:rPr lang="ru-RU" sz="3200" dirty="0">
                <a:latin typeface="Arial" panose="020B0604020202020204" pitchFamily="34" charset="0"/>
                <a:cs typeface="Arial" panose="020B0604020202020204" pitchFamily="34" charset="0"/>
              </a:rPr>
              <a:t>, буде </a:t>
            </a:r>
            <a:r>
              <a:rPr lang="ru-RU" sz="3200" dirty="0" err="1">
                <a:latin typeface="Arial" panose="020B0604020202020204" pitchFamily="34" charset="0"/>
                <a:cs typeface="Arial" panose="020B0604020202020204" pitchFamily="34" charset="0"/>
              </a:rPr>
              <a:t>узгоджено</a:t>
            </a:r>
            <a:r>
              <a:rPr lang="ru-RU" sz="3200" dirty="0">
                <a:latin typeface="Arial" panose="020B0604020202020204" pitchFamily="34" charset="0"/>
                <a:cs typeface="Arial" panose="020B0604020202020204" pitchFamily="34" charset="0"/>
              </a:rPr>
              <a:t> з Директивою про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претензії</a:t>
            </a:r>
            <a:r>
              <a:rPr lang="ru-RU" sz="3200" dirty="0" smtClean="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2211698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fontScale="77500" lnSpcReduction="200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Планування</a:t>
            </a:r>
            <a:r>
              <a:rPr lang="ru-RU" sz="3200" b="1" dirty="0">
                <a:latin typeface="Arial" panose="020B0604020202020204" pitchFamily="34" charset="0"/>
                <a:cs typeface="Arial" panose="020B0604020202020204" pitchFamily="34" charset="0"/>
              </a:rPr>
              <a:t> переходу: </a:t>
            </a:r>
            <a:endParaRPr lang="ru-RU" sz="3200" b="1"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Планування</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переходу є </a:t>
            </a:r>
            <a:r>
              <a:rPr lang="ru-RU" sz="3200" dirty="0" err="1">
                <a:latin typeface="Arial" panose="020B0604020202020204" pitchFamily="34" charset="0"/>
                <a:cs typeface="Arial" panose="020B0604020202020204" pitchFamily="34" charset="0"/>
              </a:rPr>
              <a:t>ключовим</a:t>
            </a:r>
            <a:r>
              <a:rPr lang="ru-RU" sz="3200" dirty="0">
                <a:latin typeface="Arial" panose="020B0604020202020204" pitchFamily="34" charset="0"/>
                <a:cs typeface="Arial" panose="020B0604020202020204" pitchFamily="34" charset="0"/>
              </a:rPr>
              <a:t> компонентом </a:t>
            </a:r>
            <a:r>
              <a:rPr lang="ru-RU" sz="3200" dirty="0" err="1">
                <a:latin typeface="Arial" panose="020B0604020202020204" pitchFamily="34" charset="0"/>
                <a:cs typeface="Arial" panose="020B0604020202020204" pitchFamily="34" charset="0"/>
              </a:rPr>
              <a:t>кліматичної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стратегії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кожної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Політики</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ЄС </a:t>
            </a:r>
            <a:r>
              <a:rPr lang="ru-RU" sz="3200" dirty="0" err="1">
                <a:latin typeface="Arial" panose="020B0604020202020204" pitchFamily="34" charset="0"/>
                <a:cs typeface="Arial" panose="020B0604020202020204" pitchFamily="34" charset="0"/>
              </a:rPr>
              <a:t>завершують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розробку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нових</a:t>
            </a:r>
            <a:r>
              <a:rPr lang="ru-RU" sz="3200" dirty="0">
                <a:latin typeface="Arial" panose="020B0604020202020204" pitchFamily="34" charset="0"/>
                <a:cs typeface="Arial" panose="020B0604020202020204" pitchFamily="34" charset="0"/>
              </a:rPr>
              <a:t> правил і </a:t>
            </a:r>
            <a:r>
              <a:rPr lang="ru-RU" sz="3200" dirty="0" err="1">
                <a:latin typeface="Arial" panose="020B0604020202020204" pitchFamily="34" charset="0"/>
                <a:cs typeface="Arial" panose="020B0604020202020204" pitchFamily="34" charset="0"/>
              </a:rPr>
              <a:t>стандартів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вимагатимуть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розробки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оприлюднення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надійних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планів</a:t>
            </a:r>
            <a:r>
              <a:rPr lang="ru-RU" sz="3200" dirty="0">
                <a:latin typeface="Arial" panose="020B0604020202020204" pitchFamily="34" charset="0"/>
                <a:cs typeface="Arial" panose="020B0604020202020204" pitchFamily="34" charset="0"/>
              </a:rPr>
              <a:t> переходу, </a:t>
            </a:r>
            <a:r>
              <a:rPr lang="ru-RU" sz="3200" dirty="0" err="1">
                <a:latin typeface="Arial" panose="020B0604020202020204" pitchFamily="34" charset="0"/>
                <a:cs typeface="Arial" panose="020B0604020202020204" pitchFamily="34" charset="0"/>
              </a:rPr>
              <a:t>узгоджених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із</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обмеженням</a:t>
            </a:r>
            <a:r>
              <a:rPr lang="ru-RU" sz="3200" dirty="0">
                <a:latin typeface="Arial" panose="020B0604020202020204" pitchFamily="34" charset="0"/>
                <a:cs typeface="Arial" panose="020B0604020202020204" pitchFamily="34" charset="0"/>
              </a:rPr>
              <a:t> глобального </a:t>
            </a:r>
            <a:r>
              <a:rPr lang="ru-RU" sz="3200" dirty="0" err="1">
                <a:latin typeface="Arial" panose="020B0604020202020204" pitchFamily="34" charset="0"/>
                <a:cs typeface="Arial" panose="020B0604020202020204" pitchFamily="34" charset="0"/>
              </a:rPr>
              <a:t>потепління</a:t>
            </a:r>
            <a:r>
              <a:rPr lang="ru-RU" sz="3200" dirty="0">
                <a:latin typeface="Arial" panose="020B0604020202020204" pitchFamily="34" charset="0"/>
                <a:cs typeface="Arial" panose="020B0604020202020204" pitchFamily="34" charset="0"/>
              </a:rPr>
              <a:t> до 1,5 </a:t>
            </a:r>
            <a:r>
              <a:rPr lang="ru-RU" sz="3200" dirty="0" err="1">
                <a:latin typeface="Arial" panose="020B0604020202020204" pitchFamily="34" charset="0"/>
                <a:cs typeface="Arial" panose="020B0604020202020204" pitchFamily="34" charset="0"/>
              </a:rPr>
              <a:t>градусів</a:t>
            </a:r>
            <a:r>
              <a:rPr lang="ru-RU" sz="3200" dirty="0">
                <a:latin typeface="Arial" panose="020B0604020202020204" pitchFamily="34" charset="0"/>
                <a:cs typeface="Arial" panose="020B0604020202020204" pitchFamily="34" charset="0"/>
              </a:rPr>
              <a:t> за </a:t>
            </a:r>
            <a:r>
              <a:rPr lang="ru-RU" sz="3200" dirty="0" err="1">
                <a:latin typeface="Arial" panose="020B0604020202020204" pitchFamily="34" charset="0"/>
                <a:cs typeface="Arial" panose="020B0604020202020204" pitchFamily="34" charset="0"/>
              </a:rPr>
              <a:t>Цельсієм</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Розробляючи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впроваджуючи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оприлюднюючи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надійні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плани</a:t>
            </a:r>
            <a:r>
              <a:rPr lang="ru-RU" sz="3200" dirty="0">
                <a:latin typeface="Arial" panose="020B0604020202020204" pitchFamily="34" charset="0"/>
                <a:cs typeface="Arial" panose="020B0604020202020204" pitchFamily="34" charset="0"/>
              </a:rPr>
              <a:t> переходу,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також</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можуть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зменшити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ризик</a:t>
            </a:r>
            <a:r>
              <a:rPr lang="ru-RU" sz="3200" dirty="0">
                <a:latin typeface="Arial" panose="020B0604020202020204" pitchFamily="34" charset="0"/>
                <a:cs typeface="Arial" panose="020B0604020202020204" pitchFamily="34" charset="0"/>
              </a:rPr>
              <a:t> «зеленого»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покращити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свій</a:t>
            </a:r>
            <a:r>
              <a:rPr lang="ru-RU" sz="3200" dirty="0">
                <a:latin typeface="Arial" panose="020B0604020202020204" pitchFamily="34" charset="0"/>
                <a:cs typeface="Arial" panose="020B0604020202020204" pitchFamily="34" charset="0"/>
              </a:rPr>
              <a:t> доступ до </a:t>
            </a:r>
            <a:r>
              <a:rPr lang="ru-RU" sz="3200" dirty="0" err="1">
                <a:latin typeface="Arial" panose="020B0604020202020204" pitchFamily="34" charset="0"/>
                <a:cs typeface="Arial" panose="020B0604020202020204" pitchFamily="34" charset="0"/>
              </a:rPr>
              <a:t>джерел</a:t>
            </a:r>
            <a:r>
              <a:rPr lang="ru-RU" sz="3200" dirty="0">
                <a:latin typeface="Arial" panose="020B0604020202020204" pitchFamily="34" charset="0"/>
                <a:cs typeface="Arial" panose="020B0604020202020204" pitchFamily="34" charset="0"/>
              </a:rPr>
              <a:t> «зеленого»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242237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lstStyle/>
          <a:p>
            <a:pPr marL="0" indent="180000" algn="just">
              <a:lnSpc>
                <a:spcPct val="150000"/>
              </a:lnSpc>
              <a:spcBef>
                <a:spcPts val="0"/>
              </a:spcBef>
            </a:pPr>
            <a:r>
              <a:rPr lang="ru-RU" sz="3200" dirty="0">
                <a:latin typeface="Arial" panose="020B0604020202020204" pitchFamily="34" charset="0"/>
                <a:cs typeface="Arial" panose="020B0604020202020204" pitchFamily="34" charset="0"/>
              </a:rPr>
              <a:t>У 2023 </a:t>
            </a:r>
            <a:r>
              <a:rPr lang="ru-RU" sz="3200" dirty="0" err="1">
                <a:latin typeface="Arial" panose="020B0604020202020204" pitchFamily="34" charset="0"/>
                <a:cs typeface="Arial" panose="020B0604020202020204" pitchFamily="34" charset="0"/>
              </a:rPr>
              <a:t>році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повинні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спочатку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повністю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зрозуміти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вони </a:t>
            </a:r>
            <a:r>
              <a:rPr lang="ru-RU" sz="3200" dirty="0" err="1">
                <a:latin typeface="Arial" panose="020B0604020202020204" pitchFamily="34" charset="0"/>
                <a:cs typeface="Arial" panose="020B0604020202020204" pitchFamily="34" charset="0"/>
              </a:rPr>
              <a:t>повинні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зробити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виконати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зобов’язання</a:t>
            </a:r>
            <a:r>
              <a:rPr lang="ru-RU" sz="3200" dirty="0">
                <a:latin typeface="Arial" panose="020B0604020202020204" pitchFamily="34" charset="0"/>
                <a:cs typeface="Arial" panose="020B0604020202020204" pitchFamily="34" charset="0"/>
              </a:rPr>
              <a:t>, а </a:t>
            </a:r>
            <a:r>
              <a:rPr lang="ru-RU" sz="3200" dirty="0" err="1">
                <a:latin typeface="Arial" panose="020B0604020202020204" pitchFamily="34" charset="0"/>
                <a:cs typeface="Arial" panose="020B0604020202020204" pitchFamily="34" charset="0"/>
              </a:rPr>
              <a:t>потім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зробити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кілька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початкових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кроків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зосередившись</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своєму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управлінні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культурі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переконатися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вище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керівництво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узгоджується</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напрямком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їх</a:t>
            </a:r>
            <a:r>
              <a:rPr lang="ru-RU" sz="3200" dirty="0">
                <a:latin typeface="Arial" panose="020B0604020202020204" pitchFamily="34" charset="0"/>
                <a:cs typeface="Arial" panose="020B0604020202020204" pitchFamily="34" charset="0"/>
              </a:rPr>
              <a:t> плану переходу.</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119447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pic>
        <p:nvPicPr>
          <p:cNvPr id="2" name="Рисунок 1"/>
          <p:cNvPicPr>
            <a:picLocks noChangeAspect="1"/>
          </p:cNvPicPr>
          <p:nvPr/>
        </p:nvPicPr>
        <p:blipFill>
          <a:blip r:embed="rId3"/>
          <a:stretch>
            <a:fillRect/>
          </a:stretch>
        </p:blipFill>
        <p:spPr>
          <a:xfrm>
            <a:off x="2251880" y="1091052"/>
            <a:ext cx="7459127" cy="5766948"/>
          </a:xfrm>
          <a:prstGeom prst="rect">
            <a:avLst/>
          </a:prstGeom>
        </p:spPr>
      </p:pic>
    </p:spTree>
    <p:extLst>
      <p:ext uri="{BB962C8B-B14F-4D97-AF65-F5344CB8AC3E}">
        <p14:creationId xmlns:p14="http://schemas.microsoft.com/office/powerpoint/2010/main" val="333505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7141" y="57986"/>
            <a:ext cx="6207829" cy="130364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15" y="1668439"/>
            <a:ext cx="4508313" cy="338123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49" y="1668438"/>
            <a:ext cx="4508314" cy="3381235"/>
          </a:xfrm>
          <a:prstGeom prst="rect">
            <a:avLst/>
          </a:prstGeom>
        </p:spPr>
      </p:pic>
      <p:sp>
        <p:nvSpPr>
          <p:cNvPr id="2" name="Прямокутник 1"/>
          <p:cNvSpPr/>
          <p:nvPr/>
        </p:nvSpPr>
        <p:spPr>
          <a:xfrm>
            <a:off x="204715" y="5356482"/>
            <a:ext cx="11873554" cy="1200329"/>
          </a:xfrm>
          <a:prstGeom prst="rect">
            <a:avLst/>
          </a:prstGeom>
        </p:spPr>
        <p:txBody>
          <a:bodyPr wrap="square">
            <a:spAutoFit/>
          </a:bodyPr>
          <a:lstStyle/>
          <a:p>
            <a:pPr algn="just"/>
            <a:r>
              <a:rPr lang="ru-RU" sz="2400" dirty="0">
                <a:latin typeface="Arial" panose="020B0604020202020204" pitchFamily="34" charset="0"/>
                <a:cs typeface="Arial" panose="020B0604020202020204" pitchFamily="34" charset="0"/>
              </a:rPr>
              <a:t>“</a:t>
            </a:r>
            <a:r>
              <a:rPr lang="ru-RU" sz="2400" dirty="0" err="1">
                <a:latin typeface="Arial" panose="020B0604020202020204" pitchFamily="34" charset="0"/>
                <a:cs typeface="Arial" panose="020B0604020202020204" pitchFamily="34" charset="0"/>
              </a:rPr>
              <a:t>The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hard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part</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is</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getting</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started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having</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momentum</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and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making</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initial</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investments</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Once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that’s</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place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it's</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easier</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to</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keep</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going</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John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Ferguson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President</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and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Chief</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Executive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Officer</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Purolator</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Deloitte</a:t>
            </a:r>
            <a:r>
              <a:rPr lang="ru-RU" sz="2400" dirty="0">
                <a:latin typeface="Arial" panose="020B0604020202020204" pitchFamily="34" charset="0"/>
                <a:cs typeface="Arial" panose="020B0604020202020204" pitchFamily="34" charset="0"/>
              </a:rPr>
              <a:t> 2023 </a:t>
            </a:r>
            <a:r>
              <a:rPr lang="ru-RU" sz="2400" dirty="0" err="1">
                <a:latin typeface="Arial" panose="020B0604020202020204" pitchFamily="34" charset="0"/>
                <a:cs typeface="Arial" panose="020B0604020202020204" pitchFamily="34" charset="0"/>
              </a:rPr>
              <a:t>CxO</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Sustainability</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Report</a:t>
            </a:r>
            <a:r>
              <a:rPr lang="ru-RU"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80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fontScale="925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Ланцюги</a:t>
            </a:r>
            <a:r>
              <a:rPr lang="ru-RU" sz="3200" b="1" dirty="0">
                <a:latin typeface="Arial" panose="020B0604020202020204" pitchFamily="34" charset="0"/>
                <a:cs typeface="Arial" panose="020B0604020202020204" pitchFamily="34" charset="0"/>
              </a:rPr>
              <a:t> поставок і </a:t>
            </a:r>
            <a:r>
              <a:rPr lang="ru-RU" sz="3200" b="1" dirty="0" err="1">
                <a:latin typeface="Arial" panose="020B0604020202020204" pitchFamily="34" charset="0"/>
                <a:cs typeface="Arial" panose="020B0604020202020204" pitchFamily="34" charset="0"/>
              </a:rPr>
              <a:t>циркулярність</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політика</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ЄС і </a:t>
            </a:r>
            <a:r>
              <a:rPr lang="ru-RU" sz="3200" dirty="0" err="1">
                <a:latin typeface="Arial" panose="020B0604020202020204" pitchFamily="34" charset="0"/>
                <a:cs typeface="Arial" panose="020B0604020202020204" pitchFamily="34" charset="0"/>
              </a:rPr>
              <a:t>зміна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настроїв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споживачів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щодо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сталого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розвитку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змусять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вжити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заходів</a:t>
            </a:r>
            <a:r>
              <a:rPr lang="ru-RU" sz="3200" dirty="0">
                <a:latin typeface="Arial" panose="020B0604020202020204" pitchFamily="34" charset="0"/>
                <a:cs typeface="Arial" panose="020B0604020202020204" pitchFamily="34" charset="0"/>
              </a:rPr>
              <a:t> для переходу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лінійної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моделі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економіки</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циркулярної</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Цей</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перехід</a:t>
            </a:r>
            <a:r>
              <a:rPr lang="ru-RU" sz="3200" dirty="0">
                <a:latin typeface="Arial" panose="020B0604020202020204" pitchFamily="34" charset="0"/>
                <a:cs typeface="Arial" panose="020B0604020202020204" pitchFamily="34" charset="0"/>
              </a:rPr>
              <a:t> є </a:t>
            </a:r>
            <a:r>
              <a:rPr lang="ru-RU" sz="3200" dirty="0" err="1">
                <a:latin typeface="Arial" panose="020B0604020202020204" pitchFamily="34" charset="0"/>
                <a:cs typeface="Arial" panose="020B0604020202020204" pitchFamily="34" charset="0"/>
              </a:rPr>
              <a:t>величезною</a:t>
            </a:r>
            <a:r>
              <a:rPr lang="ru-RU" sz="3200" dirty="0">
                <a:latin typeface="Arial" panose="020B0604020202020204" pitchFamily="34" charset="0"/>
                <a:cs typeface="Arial" panose="020B0604020202020204" pitchFamily="34" charset="0"/>
              </a:rPr>
              <a:t> справою, тому </a:t>
            </a:r>
            <a:r>
              <a:rPr lang="ru-RU" sz="3200" dirty="0" err="1">
                <a:latin typeface="Arial" panose="020B0604020202020204" pitchFamily="34" charset="0"/>
                <a:cs typeface="Arial" panose="020B0604020202020204" pitchFamily="34" charset="0"/>
              </a:rPr>
              <a:t>чітке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керівництво</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підтримка</a:t>
            </a:r>
            <a:r>
              <a:rPr lang="ru-RU" sz="3200" dirty="0">
                <a:latin typeface="Arial" panose="020B0604020202020204" pitchFamily="34" charset="0"/>
                <a:cs typeface="Arial" panose="020B0604020202020204" pitchFamily="34" charset="0"/>
              </a:rPr>
              <a:t> з боку </a:t>
            </a:r>
            <a:r>
              <a:rPr lang="ru-RU" sz="3200" dirty="0" err="1">
                <a:latin typeface="Arial" panose="020B0604020202020204" pitchFamily="34" charset="0"/>
                <a:cs typeface="Arial" panose="020B0604020202020204" pitchFamily="34" charset="0"/>
              </a:rPr>
              <a:t>бізнес-лідерів</a:t>
            </a:r>
            <a:r>
              <a:rPr lang="ru-RU" sz="3200" dirty="0">
                <a:latin typeface="Arial" panose="020B0604020202020204" pitchFamily="34" charset="0"/>
                <a:cs typeface="Arial" panose="020B0604020202020204" pitchFamily="34" charset="0"/>
              </a:rPr>
              <a:t> є </a:t>
            </a:r>
            <a:r>
              <a:rPr lang="ru-RU" sz="3200" dirty="0" err="1">
                <a:latin typeface="Arial" panose="020B0604020202020204" pitchFamily="34" charset="0"/>
                <a:cs typeface="Arial" panose="020B0604020202020204" pitchFamily="34" charset="0"/>
              </a:rPr>
              <a:t>надзвичайно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важливими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Якщо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його</a:t>
            </a:r>
            <a:r>
              <a:rPr lang="ru-RU" sz="3200" dirty="0">
                <a:latin typeface="Arial" panose="020B0604020202020204" pitchFamily="34" charset="0"/>
                <a:cs typeface="Arial" panose="020B0604020202020204" pitchFamily="34" charset="0"/>
              </a:rPr>
              <a:t> правильно </a:t>
            </a:r>
            <a:r>
              <a:rPr lang="ru-RU" sz="3200" dirty="0" err="1">
                <a:latin typeface="Arial" panose="020B0604020202020204" pitchFamily="34" charset="0"/>
                <a:cs typeface="Arial" panose="020B0604020202020204" pitchFamily="34" charset="0"/>
              </a:rPr>
              <a:t>виконати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він</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потенційно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може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розблокувати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джерела</a:t>
            </a:r>
            <a:r>
              <a:rPr lang="ru-RU" sz="3200" dirty="0">
                <a:latin typeface="Arial" panose="020B0604020202020204" pitchFamily="34" charset="0"/>
                <a:cs typeface="Arial" panose="020B0604020202020204" pitchFamily="34" charset="0"/>
              </a:rPr>
              <a:t> доходу та </a:t>
            </a:r>
            <a:r>
              <a:rPr lang="ru-RU" sz="3200" dirty="0" err="1">
                <a:latin typeface="Arial" panose="020B0604020202020204" pitchFamily="34" charset="0"/>
                <a:cs typeface="Arial" panose="020B0604020202020204" pitchFamily="34" charset="0"/>
              </a:rPr>
              <a:t>зменшити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довгострокові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витрати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129545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a:bodyPr>
          <a:lstStyle/>
          <a:p>
            <a:pPr marL="0" indent="180000" algn="just">
              <a:lnSpc>
                <a:spcPct val="150000"/>
              </a:lnSpc>
              <a:spcBef>
                <a:spcPts val="0"/>
              </a:spcBef>
            </a:pPr>
            <a:r>
              <a:rPr lang="ru-RU" sz="3600" dirty="0">
                <a:latin typeface="Arial" panose="020B0604020202020204" pitchFamily="34" charset="0"/>
                <a:cs typeface="Arial" panose="020B0604020202020204" pitchFamily="34" charset="0"/>
              </a:rPr>
              <a:t>У 2023 </a:t>
            </a:r>
            <a:r>
              <a:rPr lang="ru-RU" sz="3600" dirty="0" err="1">
                <a:latin typeface="Arial" panose="020B0604020202020204" pitchFamily="34" charset="0"/>
                <a:cs typeface="Arial" panose="020B0604020202020204" pitchFamily="34" charset="0"/>
              </a:rPr>
              <a:t>році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компанії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повинні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звернути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увагу</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зокрема</a:t>
            </a:r>
            <a:r>
              <a:rPr lang="ru-RU" sz="3600" dirty="0">
                <a:latin typeface="Arial" panose="020B0604020202020204" pitchFamily="34" charset="0"/>
                <a:cs typeface="Arial" panose="020B0604020202020204" pitchFamily="34" charset="0"/>
              </a:rPr>
              <a:t>, на </a:t>
            </a:r>
            <a:r>
              <a:rPr lang="ru-RU" sz="3600" dirty="0" err="1">
                <a:latin typeface="Arial" panose="020B0604020202020204" pitchFamily="34" charset="0"/>
                <a:cs typeface="Arial" panose="020B0604020202020204" pitchFamily="34" charset="0"/>
              </a:rPr>
              <a:t>нові</a:t>
            </a:r>
            <a:r>
              <a:rPr lang="ru-RU" sz="3600" dirty="0">
                <a:latin typeface="Arial" panose="020B0604020202020204" pitchFamily="34" charset="0"/>
                <a:cs typeface="Arial" panose="020B0604020202020204" pitchFamily="34" charset="0"/>
              </a:rPr>
              <a:t> заходи, </a:t>
            </a:r>
            <a:r>
              <a:rPr lang="ru-RU" sz="3600" dirty="0" err="1">
                <a:latin typeface="Arial" panose="020B0604020202020204" pitchFamily="34" charset="0"/>
                <a:cs typeface="Arial" panose="020B0604020202020204" pitchFamily="34" charset="0"/>
              </a:rPr>
              <a:t>спрямовані</a:t>
            </a:r>
            <a:r>
              <a:rPr lang="ru-RU" sz="3600" dirty="0">
                <a:latin typeface="Arial" panose="020B0604020202020204" pitchFamily="34" charset="0"/>
                <a:cs typeface="Arial" panose="020B0604020202020204" pitchFamily="34" charset="0"/>
              </a:rPr>
              <a:t> на дизайн і </a:t>
            </a:r>
            <a:r>
              <a:rPr lang="ru-RU" sz="3600" dirty="0" err="1">
                <a:latin typeface="Arial" panose="020B0604020202020204" pitchFamily="34" charset="0"/>
                <a:cs typeface="Arial" panose="020B0604020202020204" pitchFamily="34" charset="0"/>
              </a:rPr>
              <a:t>продуктивність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їхніх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продуктів</a:t>
            </a:r>
            <a:r>
              <a:rPr lang="ru-RU" sz="3600" dirty="0">
                <a:latin typeface="Arial" panose="020B0604020202020204" pitchFamily="34" charset="0"/>
                <a:cs typeface="Arial" panose="020B0604020202020204" pitchFamily="34" charset="0"/>
              </a:rPr>
              <a:t>. </a:t>
            </a:r>
            <a:endParaRPr lang="ru-RU" sz="36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600" dirty="0" smtClean="0">
                <a:latin typeface="Arial" panose="020B0604020202020204" pitchFamily="34" charset="0"/>
                <a:cs typeface="Arial" panose="020B0604020202020204" pitchFamily="34" charset="0"/>
              </a:rPr>
              <a:t>Вони </a:t>
            </a:r>
            <a:r>
              <a:rPr lang="ru-RU" sz="3600" dirty="0" err="1">
                <a:latin typeface="Arial" panose="020B0604020202020204" pitchFamily="34" charset="0"/>
                <a:cs typeface="Arial" panose="020B0604020202020204" pitchFamily="34" charset="0"/>
              </a:rPr>
              <a:t>також</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повинні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своєчасно</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інвестувати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щоб</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підвищити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відстежуваність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різних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вузлів</a:t>
            </a:r>
            <a:r>
              <a:rPr lang="ru-RU" sz="3600" dirty="0">
                <a:latin typeface="Arial" panose="020B0604020202020204" pitchFamily="34" charset="0"/>
                <a:cs typeface="Arial" panose="020B0604020202020204" pitchFamily="34" charset="0"/>
              </a:rPr>
              <a:t> у </a:t>
            </a:r>
            <a:r>
              <a:rPr lang="ru-RU" sz="3600" dirty="0" err="1">
                <a:latin typeface="Arial" panose="020B0604020202020204" pitchFamily="34" charset="0"/>
                <a:cs typeface="Arial" panose="020B0604020202020204" pitchFamily="34" charset="0"/>
              </a:rPr>
              <a:t>своїх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ланцюгах</a:t>
            </a:r>
            <a:r>
              <a:rPr lang="ru-RU" sz="3600" dirty="0">
                <a:latin typeface="Arial" panose="020B0604020202020204" pitchFamily="34" charset="0"/>
                <a:cs typeface="Arial" panose="020B0604020202020204" pitchFamily="34" charset="0"/>
              </a:rPr>
              <a:t> поставок</a:t>
            </a:r>
            <a:r>
              <a:rPr lang="ru-RU" sz="3600" dirty="0" smtClean="0">
                <a:latin typeface="Arial" panose="020B0604020202020204" pitchFamily="34" charset="0"/>
                <a:cs typeface="Arial" panose="020B0604020202020204" pitchFamily="34" charset="0"/>
              </a:rPr>
              <a:t>.</a:t>
            </a:r>
            <a:endParaRPr lang="ru-RU" sz="36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1880987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fontScale="925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Стійке</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зміна</a:t>
            </a:r>
            <a:r>
              <a:rPr lang="ru-RU" sz="3200" dirty="0">
                <a:latin typeface="Arial" panose="020B0604020202020204" pitchFamily="34" charset="0"/>
                <a:cs typeface="Arial" panose="020B0604020202020204" pitchFamily="34" charset="0"/>
              </a:rPr>
              <a:t> нормативно-правового </a:t>
            </a:r>
            <a:r>
              <a:rPr lang="ru-RU" sz="3200" dirty="0" err="1">
                <a:latin typeface="Arial" panose="020B0604020202020204" pitchFamily="34" charset="0"/>
                <a:cs typeface="Arial" panose="020B0604020202020204" pitchFamily="34" charset="0"/>
              </a:rPr>
              <a:t>середовища</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надають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послуги</a:t>
            </a:r>
            <a:r>
              <a:rPr lang="ru-RU"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FS), </a:t>
            </a:r>
            <a:r>
              <a:rPr lang="ru-RU" sz="3200" dirty="0" err="1">
                <a:latin typeface="Arial" panose="020B0604020202020204" pitchFamily="34" charset="0"/>
                <a:cs typeface="Arial" panose="020B0604020202020204" pitchFamily="34" charset="0"/>
              </a:rPr>
              <a:t>матиме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значний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вплив</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вартість</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доступність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незалежно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того, </a:t>
            </a:r>
            <a:r>
              <a:rPr lang="ru-RU" sz="3200" dirty="0" err="1">
                <a:latin typeface="Arial" panose="020B0604020202020204" pitchFamily="34" charset="0"/>
                <a:cs typeface="Arial" panose="020B0604020202020204" pitchFamily="34" charset="0"/>
              </a:rPr>
              <a:t>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покладаються</a:t>
            </a:r>
            <a:r>
              <a:rPr lang="ru-RU" sz="3200" dirty="0">
                <a:latin typeface="Arial" panose="020B0604020202020204" pitchFamily="34" charset="0"/>
                <a:cs typeface="Arial" panose="020B0604020202020204" pitchFamily="34" charset="0"/>
              </a:rPr>
              <a:t> вони на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банків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ринків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капіталу</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Для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буде </a:t>
            </a:r>
            <a:r>
              <a:rPr lang="ru-RU" sz="3200" dirty="0" err="1">
                <a:latin typeface="Arial" panose="020B0604020202020204" pitchFamily="34" charset="0"/>
                <a:cs typeface="Arial" panose="020B0604020202020204" pitchFamily="34" charset="0"/>
              </a:rPr>
              <a:t>надзвичайно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важливо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можливість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надати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ясність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щодо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своїх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стратегій</a:t>
            </a:r>
            <a:r>
              <a:rPr lang="ru-RU" sz="3200" dirty="0">
                <a:latin typeface="Arial" panose="020B0604020202020204" pitchFamily="34" charset="0"/>
                <a:cs typeface="Arial" panose="020B0604020202020204" pitchFamily="34" charset="0"/>
              </a:rPr>
              <a:t> переходу та </a:t>
            </a:r>
            <a:r>
              <a:rPr lang="ru-RU" sz="3200" dirty="0" err="1">
                <a:latin typeface="Arial" panose="020B0604020202020204" pitchFamily="34" charset="0"/>
                <a:cs typeface="Arial" panose="020B0604020202020204" pitchFamily="34" charset="0"/>
              </a:rPr>
              <a:t>докази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досягнутого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прогресу</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досягнення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потрібен</a:t>
            </a:r>
            <a:r>
              <a:rPr lang="ru-RU" sz="3200" dirty="0">
                <a:latin typeface="Arial" panose="020B0604020202020204" pitchFamily="34" charset="0"/>
                <a:cs typeface="Arial" panose="020B0604020202020204" pitchFamily="34" charset="0"/>
              </a:rPr>
              <a:t> час.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705034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8" y="955342"/>
            <a:ext cx="11873552" cy="5773003"/>
          </a:xfrm>
        </p:spPr>
        <p:txBody>
          <a:bodyPr>
            <a:normAutofit fontScale="92500"/>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Ринок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зелених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облігацій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стабільно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зростає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пропонуючи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додаткові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джерела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Фірми</a:t>
            </a:r>
            <a:r>
              <a:rPr lang="ru-RU"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FS </a:t>
            </a:r>
            <a:r>
              <a:rPr lang="ru-RU" sz="3200" dirty="0" err="1">
                <a:latin typeface="Arial" panose="020B0604020202020204" pitchFamily="34" charset="0"/>
                <a:cs typeface="Arial" panose="020B0604020202020204" pitchFamily="34" charset="0"/>
              </a:rPr>
              <a:t>вже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стикаються</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нормативними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вимогами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щодо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збору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такої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інформації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протягом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наступних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років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обсяг</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деталізація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необхідної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інформації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збільшуватиметься</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У </a:t>
            </a:r>
            <a:r>
              <a:rPr lang="ru-RU" sz="3200" dirty="0">
                <a:latin typeface="Arial" panose="020B0604020202020204" pitchFamily="34" charset="0"/>
                <a:cs typeface="Arial" panose="020B0604020202020204" pitchFamily="34" charset="0"/>
              </a:rPr>
              <a:t>2023 </a:t>
            </a:r>
            <a:r>
              <a:rPr lang="ru-RU" sz="3200" dirty="0" err="1">
                <a:latin typeface="Arial" panose="020B0604020202020204" pitchFamily="34" charset="0"/>
                <a:cs typeface="Arial" panose="020B0604020202020204" pitchFamily="34" charset="0"/>
              </a:rPr>
              <a:t>році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повинні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розробити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стратегію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визначити</a:t>
            </a:r>
            <a:r>
              <a:rPr lang="ru-RU" sz="3200" dirty="0">
                <a:latin typeface="Arial" panose="020B0604020202020204" pitchFamily="34" charset="0"/>
                <a:cs typeface="Arial" panose="020B0604020202020204" pitchFamily="34" charset="0"/>
              </a:rPr>
              <a:t> шляхи доступу до державного та приватного </a:t>
            </a:r>
            <a:r>
              <a:rPr lang="ru-RU" sz="3200" dirty="0" err="1">
                <a:latin typeface="Arial" panose="020B0604020202020204" pitchFamily="34" charset="0"/>
                <a:cs typeface="Arial" panose="020B0604020202020204" pitchFamily="34" charset="0"/>
              </a:rPr>
              <a:t>фінансування</a:t>
            </a:r>
            <a:r>
              <a:rPr lang="ru-RU" sz="32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4249050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0125" y="191069"/>
            <a:ext cx="11900848" cy="6496334"/>
          </a:xfrm>
        </p:spPr>
        <p:txBody>
          <a:bodyPr>
            <a:normAutofit fontScale="92500" lnSpcReduction="100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Приклади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визначень</a:t>
            </a:r>
            <a:r>
              <a:rPr lang="ru-RU" sz="3200" dirty="0">
                <a:latin typeface="Arial" panose="020B0604020202020204" pitchFamily="34" charset="0"/>
                <a:cs typeface="Arial" panose="020B0604020202020204" pitchFamily="34" charset="0"/>
              </a:rPr>
              <a:t> ЄС </a:t>
            </a:r>
            <a:r>
              <a:rPr lang="ru-RU" sz="3200" dirty="0" err="1">
                <a:latin typeface="Arial" panose="020B0604020202020204" pitchFamily="34" charset="0"/>
                <a:cs typeface="Arial" panose="020B0604020202020204" pitchFamily="34" charset="0"/>
              </a:rPr>
              <a:t>щодо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продуктів</a:t>
            </a:r>
            <a:r>
              <a:rPr lang="ru-RU" sz="3200" dirty="0">
                <a:latin typeface="Arial" panose="020B0604020202020204" pitchFamily="34" charset="0"/>
                <a:cs typeface="Arial" panose="020B0604020202020204" pitchFamily="34" charset="0"/>
              </a:rPr>
              <a:t> та </a:t>
            </a:r>
            <a:r>
              <a:rPr lang="ru-RU" sz="3200" dirty="0" err="1" smtClean="0">
                <a:latin typeface="Arial" panose="020B0604020202020204" pitchFamily="34" charset="0"/>
                <a:cs typeface="Arial" panose="020B0604020202020204" pitchFamily="34" charset="0"/>
              </a:rPr>
              <a:t>інструментів</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Практика </a:t>
            </a:r>
            <a:r>
              <a:rPr lang="ru-RU" sz="3200" dirty="0" err="1">
                <a:latin typeface="Arial" panose="020B0604020202020204" pitchFamily="34" charset="0"/>
                <a:cs typeface="Arial" panose="020B0604020202020204" pitchFamily="34" charset="0"/>
              </a:rPr>
              <a:t>отримання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несправедливої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конкурентної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переваги</a:t>
            </a:r>
            <a:r>
              <a:rPr lang="ru-RU" sz="3200" dirty="0">
                <a:latin typeface="Arial" panose="020B0604020202020204" pitchFamily="34" charset="0"/>
                <a:cs typeface="Arial" panose="020B0604020202020204" pitchFamily="34" charset="0"/>
              </a:rPr>
              <a:t> шляхом маркетингу </a:t>
            </a:r>
            <a:r>
              <a:rPr lang="ru-RU" sz="3200" dirty="0" err="1">
                <a:latin typeface="Arial" panose="020B0604020202020204" pitchFamily="34" charset="0"/>
                <a:cs typeface="Arial" panose="020B0604020202020204" pitchFamily="34" charset="0"/>
              </a:rPr>
              <a:t>фінансового</a:t>
            </a:r>
            <a:r>
              <a:rPr lang="ru-RU" sz="3200" dirty="0">
                <a:latin typeface="Arial" panose="020B0604020202020204" pitchFamily="34" charset="0"/>
                <a:cs typeface="Arial" panose="020B0604020202020204" pitchFamily="34" charset="0"/>
              </a:rPr>
              <a:t> продукту як </a:t>
            </a:r>
            <a:r>
              <a:rPr lang="ru-RU" sz="3200" dirty="0" err="1">
                <a:latin typeface="Arial" panose="020B0604020202020204" pitchFamily="34" charset="0"/>
                <a:cs typeface="Arial" panose="020B0604020202020204" pitchFamily="34" charset="0"/>
              </a:rPr>
              <a:t>екологічно</a:t>
            </a:r>
            <a:r>
              <a:rPr lang="ru-RU" sz="3200" dirty="0">
                <a:latin typeface="Arial" panose="020B0604020202020204" pitchFamily="34" charset="0"/>
                <a:cs typeface="Arial" panose="020B0604020202020204" pitchFamily="34" charset="0"/>
              </a:rPr>
              <a:t> чистого, </a:t>
            </a:r>
            <a:r>
              <a:rPr lang="ru-RU" sz="3200" dirty="0" err="1">
                <a:latin typeface="Arial" panose="020B0604020202020204" pitchFamily="34" charset="0"/>
                <a:cs typeface="Arial" panose="020B0604020202020204" pitchFamily="34" charset="0"/>
              </a:rPr>
              <a:t>тоді</a:t>
            </a:r>
            <a:r>
              <a:rPr lang="ru-RU" sz="3200" dirty="0">
                <a:latin typeface="Arial" panose="020B0604020202020204" pitchFamily="34" charset="0"/>
                <a:cs typeface="Arial" panose="020B0604020202020204" pitchFamily="34" charset="0"/>
              </a:rPr>
              <a:t> як </a:t>
            </a:r>
            <a:r>
              <a:rPr lang="ru-RU" sz="3200" dirty="0" err="1">
                <a:latin typeface="Arial" panose="020B0604020202020204" pitchFamily="34" charset="0"/>
                <a:cs typeface="Arial" panose="020B0604020202020204" pitchFamily="34" charset="0"/>
              </a:rPr>
              <a:t>фактично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основні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стандарти</a:t>
            </a:r>
            <a:r>
              <a:rPr lang="ru-RU" sz="3200" dirty="0">
                <a:latin typeface="Arial" panose="020B0604020202020204" pitchFamily="34" charset="0"/>
                <a:cs typeface="Arial" panose="020B0604020202020204" pitchFamily="34" charset="0"/>
              </a:rPr>
              <a:t> не </a:t>
            </a:r>
            <a:r>
              <a:rPr lang="ru-RU" sz="3200" dirty="0" err="1">
                <a:latin typeface="Arial" panose="020B0604020202020204" pitchFamily="34" charset="0"/>
                <a:cs typeface="Arial" panose="020B0604020202020204" pitchFamily="34" charset="0"/>
              </a:rPr>
              <a:t>були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дотримані</a:t>
            </a:r>
            <a:r>
              <a:rPr lang="ru-RU" sz="3200" dirty="0" smtClean="0">
                <a:latin typeface="Arial" panose="020B0604020202020204" pitchFamily="34" charset="0"/>
                <a:cs typeface="Arial" panose="020B0604020202020204" pitchFamily="34" charset="0"/>
              </a:rPr>
              <a:t>».</a:t>
            </a: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a:t>
            </a:r>
            <a:r>
              <a:rPr lang="ru-RU" sz="3200" dirty="0">
                <a:latin typeface="Arial" panose="020B0604020202020204" pitchFamily="34" charset="0"/>
                <a:cs typeface="Arial" panose="020B0604020202020204" pitchFamily="34" charset="0"/>
              </a:rPr>
              <a:t>Практика </a:t>
            </a:r>
            <a:r>
              <a:rPr lang="ru-RU" sz="3200" dirty="0" err="1">
                <a:latin typeface="Arial" panose="020B0604020202020204" pitchFamily="34" charset="0"/>
                <a:cs typeface="Arial" panose="020B0604020202020204" pitchFamily="34" charset="0"/>
              </a:rPr>
              <a:t>отримання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нечесної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конкурентної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переваги</a:t>
            </a:r>
            <a:r>
              <a:rPr lang="ru-RU" sz="3200" dirty="0">
                <a:latin typeface="Arial" panose="020B0604020202020204" pitchFamily="34" charset="0"/>
                <a:cs typeface="Arial" panose="020B0604020202020204" pitchFamily="34" charset="0"/>
              </a:rPr>
              <a:t> шляхом </a:t>
            </a:r>
            <a:r>
              <a:rPr lang="ru-RU" sz="3200" dirty="0" err="1">
                <a:latin typeface="Arial" panose="020B0604020202020204" pitchFamily="34" charset="0"/>
                <a:cs typeface="Arial" panose="020B0604020202020204" pitchFamily="34" charset="0"/>
              </a:rPr>
              <a:t>рекомендації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фінансового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інструменту</a:t>
            </a:r>
            <a:r>
              <a:rPr lang="ru-RU" sz="3200" dirty="0">
                <a:latin typeface="Arial" panose="020B0604020202020204" pitchFamily="34" charset="0"/>
                <a:cs typeface="Arial" panose="020B0604020202020204" pitchFamily="34" charset="0"/>
              </a:rPr>
              <a:t> як </a:t>
            </a:r>
            <a:r>
              <a:rPr lang="ru-RU" sz="3200" dirty="0" err="1">
                <a:latin typeface="Arial" panose="020B0604020202020204" pitchFamily="34" charset="0"/>
                <a:cs typeface="Arial" panose="020B0604020202020204" pitchFamily="34" charset="0"/>
              </a:rPr>
              <a:t>екологічно</a:t>
            </a:r>
            <a:r>
              <a:rPr lang="ru-RU" sz="3200" dirty="0">
                <a:latin typeface="Arial" panose="020B0604020202020204" pitchFamily="34" charset="0"/>
                <a:cs typeface="Arial" panose="020B0604020202020204" pitchFamily="34" charset="0"/>
              </a:rPr>
              <a:t> чистого </a:t>
            </a:r>
            <a:r>
              <a:rPr lang="ru-RU" sz="3200" dirty="0" err="1">
                <a:latin typeface="Arial" panose="020B0604020202020204" pitchFamily="34" charset="0"/>
                <a:cs typeface="Arial" panose="020B0604020202020204" pitchFamily="34" charset="0"/>
              </a:rPr>
              <a:t>або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стійкого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тоді</a:t>
            </a:r>
            <a:r>
              <a:rPr lang="ru-RU" sz="3200" dirty="0">
                <a:latin typeface="Arial" panose="020B0604020202020204" pitchFamily="34" charset="0"/>
                <a:cs typeface="Arial" panose="020B0604020202020204" pitchFamily="34" charset="0"/>
              </a:rPr>
              <a:t> як </a:t>
            </a:r>
            <a:r>
              <a:rPr lang="ru-RU" sz="3200" dirty="0" err="1">
                <a:latin typeface="Arial" panose="020B0604020202020204" pitchFamily="34" charset="0"/>
                <a:cs typeface="Arial" panose="020B0604020202020204" pitchFamily="34" charset="0"/>
              </a:rPr>
              <a:t>насправді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цей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фінансовий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інструмент</a:t>
            </a:r>
            <a:r>
              <a:rPr lang="ru-RU" sz="3200" dirty="0">
                <a:latin typeface="Arial" panose="020B0604020202020204" pitchFamily="34" charset="0"/>
                <a:cs typeface="Arial" panose="020B0604020202020204" pitchFamily="34" charset="0"/>
              </a:rPr>
              <a:t> не </a:t>
            </a:r>
            <a:r>
              <a:rPr lang="ru-RU" sz="3200" dirty="0" err="1">
                <a:latin typeface="Arial" panose="020B0604020202020204" pitchFamily="34" charset="0"/>
                <a:cs typeface="Arial" panose="020B0604020202020204" pitchFamily="34" charset="0"/>
              </a:rPr>
              <a:t>відповідає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основним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або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іншим</a:t>
            </a:r>
            <a:r>
              <a:rPr lang="ru-RU" sz="3200" dirty="0">
                <a:latin typeface="Arial" panose="020B0604020202020204" pitchFamily="34" charset="0"/>
                <a:cs typeface="Arial" panose="020B0604020202020204" pitchFamily="34" charset="0"/>
              </a:rPr>
              <a:t> стандартам, </a:t>
            </a:r>
            <a:r>
              <a:rPr lang="ru-RU" sz="3200" dirty="0" err="1">
                <a:latin typeface="Arial" panose="020B0604020202020204" pitchFamily="34" charset="0"/>
                <a:cs typeface="Arial" panose="020B0604020202020204" pitchFamily="34" charset="0"/>
              </a:rPr>
              <a:t>пов’язаним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із</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стійким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розвитком</a:t>
            </a:r>
            <a:r>
              <a:rPr lang="ru-RU" sz="3200" dirty="0" smtClean="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73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745" y="138850"/>
            <a:ext cx="3352800" cy="704088"/>
          </a:xfrm>
          <a:prstGeom prst="rect">
            <a:avLst/>
          </a:prstGeom>
        </p:spPr>
      </p:pic>
      <p:sp>
        <p:nvSpPr>
          <p:cNvPr id="6" name="Прямокутник 5"/>
          <p:cNvSpPr/>
          <p:nvPr/>
        </p:nvSpPr>
        <p:spPr>
          <a:xfrm>
            <a:off x="174009" y="6097894"/>
            <a:ext cx="11836021" cy="646331"/>
          </a:xfrm>
          <a:prstGeom prst="rect">
            <a:avLst/>
          </a:prstGeom>
        </p:spPr>
        <p:txBody>
          <a:bodyPr wrap="square">
            <a:spAutoFit/>
          </a:bodyPr>
          <a:lstStyle/>
          <a:p>
            <a:r>
              <a:rPr lang="en-US" dirty="0"/>
              <a:t>https://www.telefonica.com/en/communication-room/blog/open-strategic-autonomy-for-a-digital-green-and-competitive-europe/</a:t>
            </a:r>
            <a:endParaRPr lang="ru-RU" dirty="0"/>
          </a:p>
        </p:txBody>
      </p:sp>
      <p:sp>
        <p:nvSpPr>
          <p:cNvPr id="7" name="Прямокутник 6"/>
          <p:cNvSpPr/>
          <p:nvPr/>
        </p:nvSpPr>
        <p:spPr>
          <a:xfrm>
            <a:off x="1196162" y="5393843"/>
            <a:ext cx="3623108" cy="584775"/>
          </a:xfrm>
          <a:prstGeom prst="rect">
            <a:avLst/>
          </a:prstGeom>
        </p:spPr>
        <p:txBody>
          <a:bodyPr wrap="none">
            <a:spAutoFit/>
          </a:bodyPr>
          <a:lstStyle/>
          <a:p>
            <a:r>
              <a:rPr lang="ru-RU" sz="3200" b="1" dirty="0" err="1">
                <a:latin typeface="Arial" panose="020B0604020202020204" pitchFamily="34" charset="0"/>
                <a:cs typeface="Arial" panose="020B0604020202020204" pitchFamily="34" charset="0"/>
              </a:rPr>
              <a:t>Reference</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source</a:t>
            </a:r>
            <a:endParaRPr lang="ru-RU" sz="3200" b="1" dirty="0">
              <a:latin typeface="Arial" panose="020B0604020202020204" pitchFamily="34" charset="0"/>
              <a:cs typeface="Arial" panose="020B0604020202020204" pitchFamily="34" charset="0"/>
            </a:endParaRPr>
          </a:p>
        </p:txBody>
      </p:sp>
      <p:sp>
        <p:nvSpPr>
          <p:cNvPr id="2" name="Прямокутник 1"/>
          <p:cNvSpPr/>
          <p:nvPr/>
        </p:nvSpPr>
        <p:spPr>
          <a:xfrm>
            <a:off x="174008" y="962214"/>
            <a:ext cx="11836021" cy="4433073"/>
          </a:xfrm>
          <a:prstGeom prst="rect">
            <a:avLst/>
          </a:prstGeom>
        </p:spPr>
        <p:txBody>
          <a:bodyPr wrap="square">
            <a:spAutoFit/>
          </a:bodyPr>
          <a:lstStyle/>
          <a:p>
            <a:pPr indent="180000" algn="just">
              <a:lnSpc>
                <a:spcPct val="150000"/>
              </a:lnSpc>
            </a:pP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залишатися</a:t>
            </a:r>
            <a:r>
              <a:rPr lang="ru-RU" sz="3200" dirty="0">
                <a:latin typeface="Arial" panose="020B0604020202020204" pitchFamily="34" charset="0"/>
                <a:cs typeface="Arial" panose="020B0604020202020204" pitchFamily="34" charset="0"/>
              </a:rPr>
              <a:t> в </a:t>
            </a:r>
            <a:r>
              <a:rPr lang="ru-RU" sz="3200" dirty="0" err="1">
                <a:latin typeface="Arial" panose="020B0604020202020204" pitchFamily="34" charset="0"/>
                <a:cs typeface="Arial" panose="020B0604020202020204" pitchFamily="34" charset="0"/>
              </a:rPr>
              <a:t>авангарді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мінливого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світового</a:t>
            </a:r>
            <a:r>
              <a:rPr lang="ru-RU" sz="3200" dirty="0">
                <a:latin typeface="Arial" panose="020B0604020202020204" pitchFamily="34" charset="0"/>
                <a:cs typeface="Arial" panose="020B0604020202020204" pitchFamily="34" charset="0"/>
              </a:rPr>
              <a:t> порядку та </a:t>
            </a:r>
            <a:r>
              <a:rPr lang="ru-RU" sz="3200" dirty="0" err="1">
                <a:latin typeface="Arial" panose="020B0604020202020204" pitchFamily="34" charset="0"/>
                <a:cs typeface="Arial" panose="020B0604020202020204" pitchFamily="34" charset="0"/>
              </a:rPr>
              <a:t>відповідати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очікуванням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суспільства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вкрай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важливо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керувати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оновленим</a:t>
            </a:r>
            <a:r>
              <a:rPr lang="ru-RU" sz="3200" dirty="0">
                <a:latin typeface="Arial" panose="020B0604020202020204" pitchFamily="34" charset="0"/>
                <a:cs typeface="Arial" panose="020B0604020202020204" pitchFamily="34" charset="0"/>
              </a:rPr>
              <a:t> порядком </a:t>
            </a:r>
            <a:r>
              <a:rPr lang="ru-RU" sz="3200" dirty="0" err="1">
                <a:latin typeface="Arial" panose="020B0604020202020204" pitchFamily="34" charset="0"/>
                <a:cs typeface="Arial" panose="020B0604020202020204" pitchFamily="34" charset="0"/>
              </a:rPr>
              <a:t>денним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надає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пріоритет</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розгортанню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інфраструктури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застосуванню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технологій</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прискорення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досягнення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екологічних</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цифрових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цілей</a:t>
            </a:r>
            <a:r>
              <a:rPr lang="ru-RU" sz="3200" dirty="0">
                <a:latin typeface="Arial" panose="020B0604020202020204" pitchFamily="34" charset="0"/>
                <a:cs typeface="Arial" panose="020B0604020202020204" pitchFamily="34" charset="0"/>
              </a:rPr>
              <a:t> ЄС.</a:t>
            </a:r>
          </a:p>
        </p:txBody>
      </p:sp>
    </p:spTree>
    <p:extLst>
      <p:ext uri="{BB962C8B-B14F-4D97-AF65-F5344CB8AC3E}">
        <p14:creationId xmlns:p14="http://schemas.microsoft.com/office/powerpoint/2010/main" val="656586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9182" y="968991"/>
            <a:ext cx="11873552" cy="5158854"/>
          </a:xfrm>
        </p:spPr>
        <p:txBody>
          <a:bodyPr>
            <a:normAutofit/>
          </a:bodyPr>
          <a:lstStyle/>
          <a:p>
            <a:pPr marL="0" indent="180000" algn="just">
              <a:lnSpc>
                <a:spcPct val="150000"/>
              </a:lnSpc>
              <a:spcBef>
                <a:spcPts val="0"/>
              </a:spcBef>
            </a:pPr>
            <a:r>
              <a:rPr lang="ru-RU" sz="3600" dirty="0" err="1"/>
              <a:t>Близько</a:t>
            </a:r>
            <a:r>
              <a:rPr lang="ru-RU" sz="3600" dirty="0"/>
              <a:t> десяти </a:t>
            </a:r>
            <a:r>
              <a:rPr lang="ru-RU" sz="3600" dirty="0" err="1"/>
              <a:t>років</a:t>
            </a:r>
            <a:r>
              <a:rPr lang="ru-RU" sz="3600" dirty="0"/>
              <a:t> тому </a:t>
            </a:r>
            <a:r>
              <a:rPr lang="ru-RU" sz="3600" dirty="0" err="1"/>
              <a:t>Європейський</a:t>
            </a:r>
            <a:r>
              <a:rPr lang="ru-RU" sz="3600" dirty="0"/>
              <a:t> Союз (ЄС) </a:t>
            </a:r>
            <a:r>
              <a:rPr lang="ru-RU" sz="3600" dirty="0" err="1"/>
              <a:t>висловив</a:t>
            </a:r>
            <a:r>
              <a:rPr lang="ru-RU" sz="3600" dirty="0"/>
              <a:t> </a:t>
            </a:r>
            <a:r>
              <a:rPr lang="ru-RU" sz="3600" dirty="0" err="1"/>
              <a:t>бажання</a:t>
            </a:r>
            <a:r>
              <a:rPr lang="ru-RU" sz="3600" dirty="0"/>
              <a:t> </a:t>
            </a:r>
            <a:r>
              <a:rPr lang="ru-RU" sz="3600" dirty="0" err="1"/>
              <a:t>досягти</a:t>
            </a:r>
            <a:r>
              <a:rPr lang="ru-RU" sz="3600" dirty="0"/>
              <a:t> </a:t>
            </a:r>
            <a:r>
              <a:rPr lang="ru-RU" sz="3600" dirty="0" err="1"/>
              <a:t>відкритої</a:t>
            </a:r>
            <a:r>
              <a:rPr lang="ru-RU" sz="3600" dirty="0"/>
              <a:t> </a:t>
            </a:r>
            <a:r>
              <a:rPr lang="ru-RU" sz="3600" dirty="0" err="1"/>
              <a:t>стратегічної</a:t>
            </a:r>
            <a:r>
              <a:rPr lang="ru-RU" sz="3600" dirty="0"/>
              <a:t> </a:t>
            </a:r>
            <a:r>
              <a:rPr lang="ru-RU" sz="3600" dirty="0" err="1"/>
              <a:t>автономії</a:t>
            </a:r>
            <a:r>
              <a:rPr lang="ru-RU" sz="3600" dirty="0"/>
              <a:t>, яка включала </a:t>
            </a:r>
            <a:r>
              <a:rPr lang="ru-RU" sz="3600" dirty="0" err="1"/>
              <a:t>незалежні</a:t>
            </a:r>
            <a:r>
              <a:rPr lang="ru-RU" sz="3600" dirty="0"/>
              <a:t> </a:t>
            </a:r>
            <a:r>
              <a:rPr lang="ru-RU" sz="3600" dirty="0" err="1"/>
              <a:t>дії</a:t>
            </a:r>
            <a:r>
              <a:rPr lang="ru-RU" sz="3600" dirty="0"/>
              <a:t>, </a:t>
            </a:r>
            <a:r>
              <a:rPr lang="ru-RU" sz="3600" dirty="0" err="1"/>
              <a:t>зменшення</a:t>
            </a:r>
            <a:r>
              <a:rPr lang="ru-RU" sz="3600" dirty="0"/>
              <a:t> </a:t>
            </a:r>
            <a:r>
              <a:rPr lang="ru-RU" sz="3600" dirty="0" err="1"/>
              <a:t>економічної</a:t>
            </a:r>
            <a:r>
              <a:rPr lang="ru-RU" sz="3600" dirty="0"/>
              <a:t> </a:t>
            </a:r>
            <a:r>
              <a:rPr lang="ru-RU" sz="3600" dirty="0" err="1"/>
              <a:t>вразливості</a:t>
            </a:r>
            <a:r>
              <a:rPr lang="ru-RU" sz="3600" dirty="0"/>
              <a:t>, </a:t>
            </a:r>
            <a:r>
              <a:rPr lang="ru-RU" sz="3600" dirty="0" err="1"/>
              <a:t>зміцнення</a:t>
            </a:r>
            <a:r>
              <a:rPr lang="ru-RU" sz="3600" dirty="0"/>
              <a:t> </a:t>
            </a:r>
            <a:r>
              <a:rPr lang="ru-RU" sz="3600" dirty="0" err="1"/>
              <a:t>співпраці</a:t>
            </a:r>
            <a:r>
              <a:rPr lang="ru-RU" sz="3600" dirty="0"/>
              <a:t> за </a:t>
            </a:r>
            <a:r>
              <a:rPr lang="ru-RU" sz="3600" dirty="0" err="1"/>
              <a:t>європейською</a:t>
            </a:r>
            <a:r>
              <a:rPr lang="ru-RU" sz="3600" dirty="0"/>
              <a:t> </a:t>
            </a:r>
            <a:r>
              <a:rPr lang="ru-RU" sz="3600" dirty="0" err="1"/>
              <a:t>моделлю</a:t>
            </a:r>
            <a:r>
              <a:rPr lang="ru-RU" sz="3600" dirty="0"/>
              <a:t> та </a:t>
            </a:r>
            <a:r>
              <a:rPr lang="ru-RU" sz="3600" dirty="0" err="1"/>
              <a:t>сприяння</a:t>
            </a:r>
            <a:r>
              <a:rPr lang="ru-RU" sz="3600" dirty="0"/>
              <a:t> </a:t>
            </a:r>
            <a:r>
              <a:rPr lang="ru-RU" sz="3600" dirty="0" err="1"/>
              <a:t>інклюзивності</a:t>
            </a:r>
            <a:r>
              <a:rPr lang="ru-RU" sz="3600" dirty="0"/>
              <a:t>, </a:t>
            </a:r>
            <a:r>
              <a:rPr lang="ru-RU" sz="3600" dirty="0" err="1"/>
              <a:t>щоб</a:t>
            </a:r>
            <a:r>
              <a:rPr lang="ru-RU" sz="3600" dirty="0"/>
              <a:t> </a:t>
            </a:r>
            <a:r>
              <a:rPr lang="ru-RU" sz="3600" dirty="0" err="1"/>
              <a:t>нікого</a:t>
            </a:r>
            <a:r>
              <a:rPr lang="ru-RU" sz="3600" dirty="0"/>
              <a:t> не </a:t>
            </a:r>
            <a:r>
              <a:rPr lang="ru-RU" sz="3600" dirty="0" err="1"/>
              <a:t>залишити</a:t>
            </a:r>
            <a:r>
              <a:rPr lang="ru-RU" sz="3600" dirty="0"/>
              <a:t> </a:t>
            </a:r>
            <a:r>
              <a:rPr lang="ru-RU" sz="3600" dirty="0" err="1"/>
              <a:t>осторонь</a:t>
            </a:r>
            <a:r>
              <a:rPr lang="ru-RU" sz="3600" dirty="0" smtClean="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745" y="138850"/>
            <a:ext cx="3352800" cy="704088"/>
          </a:xfrm>
          <a:prstGeom prst="rect">
            <a:avLst/>
          </a:prstGeom>
        </p:spPr>
      </p:pic>
    </p:spTree>
    <p:extLst>
      <p:ext uri="{BB962C8B-B14F-4D97-AF65-F5344CB8AC3E}">
        <p14:creationId xmlns:p14="http://schemas.microsoft.com/office/powerpoint/2010/main" val="1998973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7420" y="1023582"/>
            <a:ext cx="11818962" cy="5663821"/>
          </a:xfrm>
        </p:spPr>
        <p:txBody>
          <a:bodyPr>
            <a:normAutofit fontScale="92500"/>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Сьогодні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трансформація</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перехід</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сталої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економіки</a:t>
            </a:r>
            <a:r>
              <a:rPr lang="ru-RU" sz="3200" dirty="0">
                <a:latin typeface="Arial" panose="020B0604020202020204" pitchFamily="34" charset="0"/>
                <a:cs typeface="Arial" panose="020B0604020202020204" pitchFamily="34" charset="0"/>
              </a:rPr>
              <a:t> додали </a:t>
            </a:r>
            <a:r>
              <a:rPr lang="ru-RU" sz="3200" dirty="0" err="1">
                <a:latin typeface="Arial" panose="020B0604020202020204" pitchFamily="34" charset="0"/>
                <a:cs typeface="Arial" panose="020B0604020202020204" pitchFamily="34" charset="0"/>
              </a:rPr>
              <a:t>новий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вимір</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концепції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європейської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відкритої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стратегічної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автономії</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Щоб</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конкурувати</a:t>
            </a:r>
            <a:r>
              <a:rPr lang="ru-RU" sz="3200" dirty="0">
                <a:latin typeface="Arial" panose="020B0604020202020204" pitchFamily="34" charset="0"/>
                <a:cs typeface="Arial" panose="020B0604020202020204" pitchFamily="34" charset="0"/>
              </a:rPr>
              <a:t> в глобальному </a:t>
            </a:r>
            <a:r>
              <a:rPr lang="ru-RU" sz="3200" dirty="0" err="1">
                <a:latin typeface="Arial" panose="020B0604020202020204" pitchFamily="34" charset="0"/>
                <a:cs typeface="Arial" panose="020B0604020202020204" pitchFamily="34" charset="0"/>
              </a:rPr>
              <a:t>масштабі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відповідати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очікуванням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суспільства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вкрай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необхідно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просувати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оновлений</a:t>
            </a:r>
            <a:r>
              <a:rPr lang="ru-RU" sz="3200" dirty="0">
                <a:latin typeface="Arial" panose="020B0604020202020204" pitchFamily="34" charset="0"/>
                <a:cs typeface="Arial" panose="020B0604020202020204" pitchFamily="34" charset="0"/>
              </a:rPr>
              <a:t> порядок </a:t>
            </a:r>
            <a:r>
              <a:rPr lang="ru-RU" sz="3200" dirty="0" err="1">
                <a:latin typeface="Arial" panose="020B0604020202020204" pitchFamily="34" charset="0"/>
                <a:cs typeface="Arial" panose="020B0604020202020204" pitchFamily="34" charset="0"/>
              </a:rPr>
              <a:t>денний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надає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пріоритет</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розгортанню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інфраструктури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впровадженню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технологій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прискорюють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декарбонізацію</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досягнення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зелених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цілей</a:t>
            </a:r>
            <a:r>
              <a:rPr lang="ru-RU" sz="3200" dirty="0">
                <a:latin typeface="Arial" panose="020B0604020202020204" pitchFamily="34" charset="0"/>
                <a:cs typeface="Arial" panose="020B0604020202020204" pitchFamily="34" charset="0"/>
              </a:rPr>
              <a:t> ЄС</a:t>
            </a:r>
            <a:r>
              <a:rPr lang="ru-RU" sz="3200" dirty="0" smtClean="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2745" y="138850"/>
            <a:ext cx="3352800" cy="704088"/>
          </a:xfrm>
          <a:prstGeom prst="rect">
            <a:avLst/>
          </a:prstGeom>
        </p:spPr>
      </p:pic>
    </p:spTree>
    <p:extLst>
      <p:ext uri="{BB962C8B-B14F-4D97-AF65-F5344CB8AC3E}">
        <p14:creationId xmlns:p14="http://schemas.microsoft.com/office/powerpoint/2010/main" val="1951846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57" y="986024"/>
            <a:ext cx="11936105" cy="949565"/>
          </a:xfrm>
        </p:spPr>
        <p:txBody>
          <a:bodyPr>
            <a:normAutofit/>
          </a:bodyPr>
          <a:lstStyle/>
          <a:p>
            <a:pPr algn="ctr"/>
            <a:r>
              <a:rPr lang="uk-UA" b="1" dirty="0" smtClean="0">
                <a:latin typeface="Arial" panose="020B0604020202020204" pitchFamily="34" charset="0"/>
                <a:cs typeface="Arial" panose="020B0604020202020204" pitchFamily="34" charset="0"/>
              </a:rPr>
              <a:t>Актуальність</a:t>
            </a:r>
            <a:endParaRPr lang="ru-RU" sz="4000" b="1" cap="all"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814" y="288975"/>
            <a:ext cx="3352800" cy="704088"/>
          </a:xfrm>
          <a:prstGeom prst="rect">
            <a:avLst/>
          </a:prstGeom>
        </p:spPr>
      </p:pic>
      <p:sp>
        <p:nvSpPr>
          <p:cNvPr id="5" name="Прямокутник 4"/>
          <p:cNvSpPr/>
          <p:nvPr/>
        </p:nvSpPr>
        <p:spPr>
          <a:xfrm>
            <a:off x="142157" y="2099362"/>
            <a:ext cx="11936105" cy="4536819"/>
          </a:xfrm>
          <a:prstGeom prst="rect">
            <a:avLst/>
          </a:prstGeom>
        </p:spPr>
        <p:txBody>
          <a:bodyPr wrap="square">
            <a:spAutoFit/>
          </a:bodyPr>
          <a:lstStyle/>
          <a:p>
            <a:pPr indent="180000" algn="just">
              <a:lnSpc>
                <a:spcPct val="150000"/>
              </a:lnSpc>
            </a:pPr>
            <a:r>
              <a:rPr lang="ru-RU" sz="2800" dirty="0">
                <a:latin typeface="Arial" panose="020B0604020202020204" pitchFamily="34" charset="0"/>
                <a:cs typeface="Arial" panose="020B0604020202020204" pitchFamily="34" charset="0"/>
              </a:rPr>
              <a:t>ЄС </a:t>
            </a:r>
            <a:r>
              <a:rPr lang="ru-RU" sz="2800" dirty="0" err="1">
                <a:latin typeface="Arial" panose="020B0604020202020204" pitchFamily="34" charset="0"/>
                <a:cs typeface="Arial" panose="020B0604020202020204" pitchFamily="34" charset="0"/>
              </a:rPr>
              <a:t>бере</a:t>
            </a:r>
            <a:r>
              <a:rPr lang="ru-RU" sz="2800" dirty="0">
                <a:latin typeface="Arial" panose="020B0604020202020204" pitchFamily="34" charset="0"/>
                <a:cs typeface="Arial" panose="020B0604020202020204" pitchFamily="34" charset="0"/>
              </a:rPr>
              <a:t> участь у </a:t>
            </a:r>
            <a:r>
              <a:rPr lang="ru-RU" sz="2800" dirty="0" err="1">
                <a:latin typeface="Arial" panose="020B0604020202020204" pitchFamily="34" charset="0"/>
                <a:cs typeface="Arial" panose="020B0604020202020204" pitchFamily="34" charset="0"/>
              </a:rPr>
              <a:t>глибокому</a:t>
            </a:r>
            <a:r>
              <a:rPr lang="ru-RU" sz="2800" dirty="0">
                <a:latin typeface="Arial" panose="020B0604020202020204" pitchFamily="34" charset="0"/>
                <a:cs typeface="Arial" panose="020B0604020202020204" pitchFamily="34" charset="0"/>
              </a:rPr>
              <a:t> та </a:t>
            </a:r>
            <a:r>
              <a:rPr lang="ru-RU" sz="2800" dirty="0" err="1">
                <a:latin typeface="Arial" panose="020B0604020202020204" pitchFamily="34" charset="0"/>
                <a:cs typeface="Arial" panose="020B0604020202020204" pitchFamily="34" charset="0"/>
              </a:rPr>
              <a:t>амбітному</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переході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щоб</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досягти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кліматичної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нейтральності</a:t>
            </a:r>
            <a:r>
              <a:rPr lang="ru-RU" sz="2800" dirty="0">
                <a:latin typeface="Arial" panose="020B0604020202020204" pitchFamily="34" charset="0"/>
                <a:cs typeface="Arial" panose="020B0604020202020204" pitchFamily="34" charset="0"/>
              </a:rPr>
              <a:t> та </a:t>
            </a:r>
            <a:r>
              <a:rPr lang="ru-RU" sz="2800" dirty="0" err="1">
                <a:latin typeface="Arial" panose="020B0604020202020204" pitchFamily="34" charset="0"/>
                <a:cs typeface="Arial" panose="020B0604020202020204" pitchFamily="34" charset="0"/>
              </a:rPr>
              <a:t>стійкості</a:t>
            </a:r>
            <a:r>
              <a:rPr lang="ru-RU" sz="2800" dirty="0">
                <a:latin typeface="Arial" panose="020B0604020202020204" pitchFamily="34" charset="0"/>
                <a:cs typeface="Arial" panose="020B0604020202020204" pitchFamily="34" charset="0"/>
              </a:rPr>
              <a:t> в </a:t>
            </a:r>
            <a:r>
              <a:rPr lang="ru-RU" sz="2800" dirty="0" err="1">
                <a:latin typeface="Arial" panose="020B0604020202020204" pitchFamily="34" charset="0"/>
                <a:cs typeface="Arial" panose="020B0604020202020204" pitchFamily="34" charset="0"/>
              </a:rPr>
              <a:t>наступні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кілька</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десятиліть</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Цей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перехід</a:t>
            </a:r>
            <a:r>
              <a:rPr lang="ru-RU" sz="2800" dirty="0">
                <a:latin typeface="Arial" panose="020B0604020202020204" pitchFamily="34" charset="0"/>
                <a:cs typeface="Arial" panose="020B0604020202020204" pitchFamily="34" charset="0"/>
              </a:rPr>
              <a:t> до </a:t>
            </a:r>
            <a:r>
              <a:rPr lang="ru-RU" sz="2800" dirty="0" err="1">
                <a:latin typeface="Arial" panose="020B0604020202020204" pitchFamily="34" charset="0"/>
                <a:cs typeface="Arial" panose="020B0604020202020204" pitchFamily="34" charset="0"/>
              </a:rPr>
              <a:t>стійкості</a:t>
            </a:r>
            <a:r>
              <a:rPr lang="ru-RU" sz="2800" dirty="0">
                <a:latin typeface="Arial" panose="020B0604020202020204" pitchFamily="34" charset="0"/>
                <a:cs typeface="Arial" panose="020B0604020202020204" pitchFamily="34" charset="0"/>
              </a:rPr>
              <a:t> буде </a:t>
            </a:r>
            <a:r>
              <a:rPr lang="ru-RU" sz="2800" dirty="0" err="1">
                <a:latin typeface="Arial" panose="020B0604020202020204" pitchFamily="34" charset="0"/>
                <a:cs typeface="Arial" panose="020B0604020202020204" pitchFamily="34" charset="0"/>
              </a:rPr>
              <a:t>ключовим</a:t>
            </a:r>
            <a:r>
              <a:rPr lang="ru-RU" sz="2800" dirty="0">
                <a:latin typeface="Arial" panose="020B0604020202020204" pitchFamily="34" charset="0"/>
                <a:cs typeface="Arial" panose="020B0604020202020204" pitchFamily="34" charset="0"/>
              </a:rPr>
              <a:t> для </a:t>
            </a:r>
            <a:r>
              <a:rPr lang="ru-RU" sz="2800" dirty="0" err="1">
                <a:latin typeface="Arial" panose="020B0604020202020204" pitchFamily="34" charset="0"/>
                <a:cs typeface="Arial" panose="020B0604020202020204" pitchFamily="34" charset="0"/>
              </a:rPr>
              <a:t>зміцнення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відкритої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стратегічної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автономії</a:t>
            </a:r>
            <a:r>
              <a:rPr lang="ru-RU" sz="2800" dirty="0">
                <a:latin typeface="Arial" panose="020B0604020202020204" pitchFamily="34" charset="0"/>
                <a:cs typeface="Arial" panose="020B0604020202020204" pitchFamily="34" charset="0"/>
              </a:rPr>
              <a:t> ЄС, </a:t>
            </a:r>
            <a:r>
              <a:rPr lang="ru-RU" sz="2800" dirty="0" err="1">
                <a:latin typeface="Arial" panose="020B0604020202020204" pitchFamily="34" charset="0"/>
                <a:cs typeface="Arial" panose="020B0604020202020204" pitchFamily="34" charset="0"/>
              </a:rPr>
              <a:t>забезпечення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його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довгострокової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конкурентоспроможності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підтримки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його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моделі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соціальної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ринкової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економіки</a:t>
            </a:r>
            <a:r>
              <a:rPr lang="ru-RU" sz="2800" dirty="0">
                <a:latin typeface="Arial" panose="020B0604020202020204" pitchFamily="34" charset="0"/>
                <a:cs typeface="Arial" panose="020B0604020202020204" pitchFamily="34" charset="0"/>
              </a:rPr>
              <a:t> та </a:t>
            </a:r>
            <a:r>
              <a:rPr lang="ru-RU" sz="2800" dirty="0" err="1">
                <a:latin typeface="Arial" panose="020B0604020202020204" pitchFamily="34" charset="0"/>
                <a:cs typeface="Arial" panose="020B0604020202020204" pitchFamily="34" charset="0"/>
              </a:rPr>
              <a:t>консолідації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його</a:t>
            </a:r>
            <a:r>
              <a:rPr lang="ru-RU" sz="2800" dirty="0">
                <a:latin typeface="Arial" panose="020B0604020202020204" pitchFamily="34" charset="0"/>
                <a:cs typeface="Arial" panose="020B0604020202020204" pitchFamily="34" charset="0"/>
              </a:rPr>
              <a:t> глобального </a:t>
            </a:r>
            <a:r>
              <a:rPr lang="ru-RU" sz="2800" dirty="0" err="1">
                <a:latin typeface="Arial" panose="020B0604020202020204" pitchFamily="34" charset="0"/>
                <a:cs typeface="Arial" panose="020B0604020202020204" pitchFamily="34" charset="0"/>
              </a:rPr>
              <a:t>лідерства</a:t>
            </a:r>
            <a:r>
              <a:rPr lang="ru-RU" sz="2800" dirty="0">
                <a:latin typeface="Arial" panose="020B0604020202020204" pitchFamily="34" charset="0"/>
                <a:cs typeface="Arial" panose="020B0604020202020204" pitchFamily="34" charset="0"/>
              </a:rPr>
              <a:t> в </a:t>
            </a:r>
            <a:r>
              <a:rPr lang="ru-RU" sz="2800" dirty="0" err="1">
                <a:latin typeface="Arial" panose="020B0604020202020204" pitchFamily="34" charset="0"/>
                <a:cs typeface="Arial" panose="020B0604020202020204" pitchFamily="34" charset="0"/>
              </a:rPr>
              <a:t>новій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економіці</a:t>
            </a:r>
            <a:r>
              <a:rPr lang="ru-RU" sz="2800" dirty="0">
                <a:latin typeface="Arial" panose="020B0604020202020204" pitchFamily="34" charset="0"/>
                <a:cs typeface="Arial" panose="020B0604020202020204" pitchFamily="34" charset="0"/>
              </a:rPr>
              <a:t> чистого нуля. </a:t>
            </a:r>
          </a:p>
        </p:txBody>
      </p:sp>
    </p:spTree>
    <p:extLst>
      <p:ext uri="{BB962C8B-B14F-4D97-AF65-F5344CB8AC3E}">
        <p14:creationId xmlns:p14="http://schemas.microsoft.com/office/powerpoint/2010/main" val="1404048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57" y="986024"/>
            <a:ext cx="11936105" cy="949565"/>
          </a:xfrm>
        </p:spPr>
        <p:txBody>
          <a:bodyPr>
            <a:normAutofit/>
          </a:bodyPr>
          <a:lstStyle/>
          <a:p>
            <a:pPr algn="ctr"/>
            <a:r>
              <a:rPr lang="uk-UA" b="1" dirty="0" smtClean="0">
                <a:latin typeface="Arial" panose="020B0604020202020204" pitchFamily="34" charset="0"/>
                <a:cs typeface="Arial" panose="020B0604020202020204" pitchFamily="34" charset="0"/>
              </a:rPr>
              <a:t>Актуальність</a:t>
            </a:r>
            <a:endParaRPr lang="ru-RU" sz="4000" b="1" cap="all"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142156" y="1935588"/>
            <a:ext cx="11936105" cy="4710871"/>
          </a:xfrm>
        </p:spPr>
        <p:txBody>
          <a:bodyPr>
            <a:noAutofit/>
          </a:bodyPr>
          <a:lstStyle/>
          <a:p>
            <a:pPr indent="180000" algn="just">
              <a:lnSpc>
                <a:spcPct val="150000"/>
              </a:lnSpc>
            </a:pPr>
            <a:r>
              <a:rPr lang="ru-RU" sz="3600" dirty="0" err="1">
                <a:latin typeface="Arial" panose="020B0604020202020204" pitchFamily="34" charset="0"/>
                <a:cs typeface="Arial" panose="020B0604020202020204" pitchFamily="34" charset="0"/>
              </a:rPr>
              <a:t>Щоб</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досягти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успіху</a:t>
            </a:r>
            <a:r>
              <a:rPr lang="ru-RU" sz="3600" dirty="0">
                <a:latin typeface="Arial" panose="020B0604020202020204" pitchFamily="34" charset="0"/>
                <a:cs typeface="Arial" panose="020B0604020202020204" pitchFamily="34" charset="0"/>
              </a:rPr>
              <a:t>, ЄС </a:t>
            </a:r>
            <a:r>
              <a:rPr lang="ru-RU" sz="3600" dirty="0" err="1">
                <a:latin typeface="Arial" panose="020B0604020202020204" pitchFamily="34" charset="0"/>
                <a:cs typeface="Arial" panose="020B0604020202020204" pitchFamily="34" charset="0"/>
              </a:rPr>
              <a:t>потрібно</a:t>
            </a:r>
            <a:r>
              <a:rPr lang="ru-RU" sz="3600" dirty="0">
                <a:latin typeface="Arial" panose="020B0604020202020204" pitchFamily="34" charset="0"/>
                <a:cs typeface="Arial" panose="020B0604020202020204" pitchFamily="34" charset="0"/>
              </a:rPr>
              <a:t> буде </a:t>
            </a:r>
            <a:r>
              <a:rPr lang="ru-RU" sz="3600" dirty="0" err="1">
                <a:latin typeface="Arial" panose="020B0604020202020204" pitchFamily="34" charset="0"/>
                <a:cs typeface="Arial" panose="020B0604020202020204" pitchFamily="34" charset="0"/>
              </a:rPr>
              <a:t>вирішити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кілька</a:t>
            </a:r>
            <a:r>
              <a:rPr lang="ru-RU" sz="3600" dirty="0">
                <a:latin typeface="Arial" panose="020B0604020202020204" pitchFamily="34" charset="0"/>
                <a:cs typeface="Arial" panose="020B0604020202020204" pitchFamily="34" charset="0"/>
              </a:rPr>
              <a:t> проблем і </a:t>
            </a:r>
            <a:r>
              <a:rPr lang="ru-RU" sz="3600" dirty="0" err="1">
                <a:latin typeface="Arial" panose="020B0604020202020204" pitchFamily="34" charset="0"/>
                <a:cs typeface="Arial" panose="020B0604020202020204" pitchFamily="34" charset="0"/>
              </a:rPr>
              <a:t>зробити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вибір</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який</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вплине</a:t>
            </a:r>
            <a:r>
              <a:rPr lang="ru-RU" sz="3600" dirty="0">
                <a:latin typeface="Arial" panose="020B0604020202020204" pitchFamily="34" charset="0"/>
                <a:cs typeface="Arial" panose="020B0604020202020204" pitchFamily="34" charset="0"/>
              </a:rPr>
              <a:t> на </a:t>
            </a:r>
            <a:r>
              <a:rPr lang="ru-RU" sz="3600" dirty="0" err="1">
                <a:latin typeface="Arial" panose="020B0604020202020204" pitchFamily="34" charset="0"/>
                <a:cs typeface="Arial" panose="020B0604020202020204" pitchFamily="34" charset="0"/>
              </a:rPr>
              <a:t>наші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суспільства</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економіку</a:t>
            </a:r>
            <a:r>
              <a:rPr lang="ru-RU" sz="3600" dirty="0">
                <a:latin typeface="Arial" panose="020B0604020202020204" pitchFamily="34" charset="0"/>
                <a:cs typeface="Arial" panose="020B0604020202020204" pitchFamily="34" charset="0"/>
              </a:rPr>
              <a:t> з </a:t>
            </a:r>
            <a:r>
              <a:rPr lang="ru-RU" sz="3600" dirty="0" err="1">
                <a:latin typeface="Arial" panose="020B0604020202020204" pitchFamily="34" charset="0"/>
                <a:cs typeface="Arial" panose="020B0604020202020204" pitchFamily="34" charset="0"/>
              </a:rPr>
              <a:t>безпрецедентною</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швидкістю</a:t>
            </a:r>
            <a:r>
              <a:rPr lang="ru-RU" sz="3600" dirty="0">
                <a:latin typeface="Arial" panose="020B0604020202020204" pitchFamily="34" charset="0"/>
                <a:cs typeface="Arial" panose="020B0604020202020204" pitchFamily="34" charset="0"/>
              </a:rPr>
              <a:t> та масштабом.</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814" y="288975"/>
            <a:ext cx="3352800" cy="704088"/>
          </a:xfrm>
          <a:prstGeom prst="rect">
            <a:avLst/>
          </a:prstGeom>
        </p:spPr>
      </p:pic>
      <p:sp>
        <p:nvSpPr>
          <p:cNvPr id="5" name="Прямокутник 4"/>
          <p:cNvSpPr/>
          <p:nvPr/>
        </p:nvSpPr>
        <p:spPr>
          <a:xfrm>
            <a:off x="1196162" y="5393843"/>
            <a:ext cx="3623108" cy="584775"/>
          </a:xfrm>
          <a:prstGeom prst="rect">
            <a:avLst/>
          </a:prstGeom>
        </p:spPr>
        <p:txBody>
          <a:bodyPr wrap="none">
            <a:spAutoFit/>
          </a:bodyPr>
          <a:lstStyle/>
          <a:p>
            <a:r>
              <a:rPr lang="ru-RU" sz="3200" b="1" dirty="0" err="1">
                <a:latin typeface="Arial" panose="020B0604020202020204" pitchFamily="34" charset="0"/>
                <a:cs typeface="Arial" panose="020B0604020202020204" pitchFamily="34" charset="0"/>
              </a:rPr>
              <a:t>Reference</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source</a:t>
            </a:r>
            <a:endParaRPr lang="ru-RU" sz="3200" b="1" dirty="0">
              <a:latin typeface="Arial" panose="020B0604020202020204" pitchFamily="34" charset="0"/>
              <a:cs typeface="Arial" panose="020B0604020202020204" pitchFamily="34" charset="0"/>
            </a:endParaRPr>
          </a:p>
        </p:txBody>
      </p:sp>
      <p:sp>
        <p:nvSpPr>
          <p:cNvPr id="6" name="Прямокутник 5"/>
          <p:cNvSpPr/>
          <p:nvPr/>
        </p:nvSpPr>
        <p:spPr>
          <a:xfrm>
            <a:off x="174009" y="6097894"/>
            <a:ext cx="11836021" cy="646331"/>
          </a:xfrm>
          <a:prstGeom prst="rect">
            <a:avLst/>
          </a:prstGeom>
        </p:spPr>
        <p:txBody>
          <a:bodyPr wrap="square">
            <a:spAutoFit/>
          </a:bodyPr>
          <a:lstStyle/>
          <a:p>
            <a:r>
              <a:rPr lang="en-US" dirty="0"/>
              <a:t>https://europeansting.com/2023/07/07/2023-strategic-foresight-report-sustainability-and-wellbeing-at-the-heart-of-europes-open-strategic-autonomy/#</a:t>
            </a:r>
            <a:endParaRPr lang="ru-RU" dirty="0"/>
          </a:p>
        </p:txBody>
      </p:sp>
    </p:spTree>
    <p:extLst>
      <p:ext uri="{BB962C8B-B14F-4D97-AF65-F5344CB8AC3E}">
        <p14:creationId xmlns:p14="http://schemas.microsoft.com/office/powerpoint/2010/main" val="57187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9181" y="95534"/>
            <a:ext cx="11928143" cy="6660108"/>
          </a:xfrm>
        </p:spPr>
        <p:txBody>
          <a:bodyPr>
            <a:normAutofit/>
          </a:bodyPr>
          <a:lstStyle/>
          <a:p>
            <a:pPr marL="0" indent="180000" algn="just">
              <a:lnSpc>
                <a:spcPct val="150000"/>
              </a:lnSpc>
              <a:spcBef>
                <a:spcPts val="0"/>
              </a:spcBef>
            </a:pPr>
            <a:r>
              <a:rPr lang="en-US" sz="3600" dirty="0">
                <a:latin typeface="Arial" panose="020B0604020202020204" pitchFamily="34" charset="0"/>
                <a:cs typeface="Arial" panose="020B0604020202020204" pitchFamily="34" charset="0"/>
              </a:rPr>
              <a:t>“Customers across regions have high expectations for the products they purchase and companies they choose to do business with. </a:t>
            </a:r>
            <a:endParaRPr lang="uk-UA" sz="36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en-US" sz="3600" dirty="0" smtClean="0">
                <a:latin typeface="Arial" panose="020B0604020202020204" pitchFamily="34" charset="0"/>
                <a:cs typeface="Arial" panose="020B0604020202020204" pitchFamily="34" charset="0"/>
              </a:rPr>
              <a:t>ESG </a:t>
            </a:r>
            <a:r>
              <a:rPr lang="en-US" sz="3600" dirty="0">
                <a:latin typeface="Arial" panose="020B0604020202020204" pitchFamily="34" charset="0"/>
                <a:cs typeface="Arial" panose="020B0604020202020204" pitchFamily="34" charset="0"/>
              </a:rPr>
              <a:t>metrics are an increasingly important part of their decision-making process” – Mary Jacques, Executive Director, Global ESG and Regulatory Compliance, Lenovo (in: Deloitte 2023 </a:t>
            </a:r>
            <a:r>
              <a:rPr lang="en-US" sz="3600" dirty="0" err="1">
                <a:latin typeface="Arial" panose="020B0604020202020204" pitchFamily="34" charset="0"/>
                <a:cs typeface="Arial" panose="020B0604020202020204" pitchFamily="34" charset="0"/>
              </a:rPr>
              <a:t>CxO</a:t>
            </a:r>
            <a:r>
              <a:rPr lang="en-US" sz="3600" dirty="0">
                <a:latin typeface="Arial" panose="020B0604020202020204" pitchFamily="34" charset="0"/>
                <a:cs typeface="Arial" panose="020B0604020202020204" pitchFamily="34" charset="0"/>
              </a:rPr>
              <a:t> Sustainability Report)</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911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2829" y="941696"/>
            <a:ext cx="11928143" cy="5773003"/>
          </a:xfrm>
        </p:spPr>
        <p:txBody>
          <a:bodyPr>
            <a:normAutofit lnSpcReduction="10000"/>
          </a:bodyPr>
          <a:lstStyle/>
          <a:p>
            <a:pPr marL="0" indent="180000" algn="just">
              <a:lnSpc>
                <a:spcPct val="150000"/>
              </a:lnSpc>
              <a:spcBef>
                <a:spcPts val="0"/>
              </a:spcBef>
            </a:pPr>
            <a:r>
              <a:rPr lang="ru-RU" sz="3200" b="1" dirty="0" err="1">
                <a:latin typeface="Arial" panose="020B0604020202020204" pitchFamily="34" charset="0"/>
                <a:cs typeface="Arial" panose="020B0604020202020204" pitchFamily="34" charset="0"/>
              </a:rPr>
              <a:t>Подолання</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ключових</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соціально-економічних</a:t>
            </a:r>
            <a:r>
              <a:rPr lang="ru-RU" sz="3200" b="1" dirty="0">
                <a:latin typeface="Arial" panose="020B0604020202020204" pitchFamily="34" charset="0"/>
                <a:cs typeface="Arial" panose="020B0604020202020204" pitchFamily="34" charset="0"/>
              </a:rPr>
              <a:t> </a:t>
            </a:r>
            <a:r>
              <a:rPr lang="ru-RU" sz="3200" b="1" dirty="0" err="1" smtClean="0">
                <a:latin typeface="Arial" panose="020B0604020202020204" pitchFamily="34" charset="0"/>
                <a:cs typeface="Arial" panose="020B0604020202020204" pitchFamily="34" charset="0"/>
              </a:rPr>
              <a:t>викликів</a:t>
            </a:r>
            <a:endParaRPr lang="en-US" sz="3200" b="1"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Під</a:t>
            </a:r>
            <a:r>
              <a:rPr lang="ru-RU" sz="3200" dirty="0">
                <a:latin typeface="Arial" panose="020B0604020202020204" pitchFamily="34" charset="0"/>
                <a:cs typeface="Arial" panose="020B0604020202020204" pitchFamily="34" charset="0"/>
              </a:rPr>
              <a:t> час переходу до </a:t>
            </a:r>
            <a:r>
              <a:rPr lang="ru-RU" sz="3200" dirty="0" err="1">
                <a:latin typeface="Arial" panose="020B0604020202020204" pitchFamily="34" charset="0"/>
                <a:cs typeface="Arial" panose="020B0604020202020204" pitchFamily="34" charset="0"/>
              </a:rPr>
              <a:t>стійкості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охоплює</a:t>
            </a:r>
            <a:r>
              <a:rPr lang="ru-RU" sz="3200" dirty="0">
                <a:latin typeface="Arial" panose="020B0604020202020204" pitchFamily="34" charset="0"/>
                <a:cs typeface="Arial" panose="020B0604020202020204" pitchFamily="34" charset="0"/>
              </a:rPr>
              <a:t> як </a:t>
            </a:r>
            <a:r>
              <a:rPr lang="ru-RU" sz="3200" dirty="0" err="1">
                <a:latin typeface="Arial" panose="020B0604020202020204" pitchFamily="34" charset="0"/>
                <a:cs typeface="Arial" panose="020B0604020202020204" pitchFamily="34" charset="0"/>
              </a:rPr>
              <a:t>економічну</a:t>
            </a:r>
            <a:r>
              <a:rPr lang="ru-RU" sz="3200" dirty="0">
                <a:latin typeface="Arial" panose="020B0604020202020204" pitchFamily="34" charset="0"/>
                <a:cs typeface="Arial" panose="020B0604020202020204" pitchFamily="34" charset="0"/>
              </a:rPr>
              <a:t>, так і </a:t>
            </a:r>
            <a:r>
              <a:rPr lang="ru-RU" sz="3200" dirty="0" err="1">
                <a:latin typeface="Arial" panose="020B0604020202020204" pitchFamily="34" charset="0"/>
                <a:cs typeface="Arial" panose="020B0604020202020204" pitchFamily="34" charset="0"/>
              </a:rPr>
              <a:t>соціальну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стійкість</a:t>
            </a:r>
            <a:r>
              <a:rPr lang="ru-RU" sz="3200" dirty="0">
                <a:latin typeface="Arial" panose="020B0604020202020204" pitchFamily="34" charset="0"/>
                <a:cs typeface="Arial" panose="020B0604020202020204" pitchFamily="34" charset="0"/>
              </a:rPr>
              <a:t>, ЄС </a:t>
            </a:r>
            <a:r>
              <a:rPr lang="ru-RU" sz="3200" dirty="0" err="1">
                <a:latin typeface="Arial" panose="020B0604020202020204" pitchFamily="34" charset="0"/>
                <a:cs typeface="Arial" panose="020B0604020202020204" pitchFamily="34" charset="0"/>
              </a:rPr>
              <a:t>стикається</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кількома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викликами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Наприклад</a:t>
            </a:r>
            <a:r>
              <a:rPr lang="ru-RU" sz="3200" dirty="0" smtClean="0">
                <a:latin typeface="Arial" panose="020B0604020202020204" pitchFamily="34" charset="0"/>
                <a:cs typeface="Arial" panose="020B0604020202020204" pitchFamily="34" charset="0"/>
              </a:rPr>
              <a:t>:</a:t>
            </a:r>
            <a:endParaRPr lang="en-US"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b="1" dirty="0" err="1" smtClean="0">
                <a:latin typeface="Arial" panose="020B0604020202020204" pitchFamily="34" charset="0"/>
                <a:cs typeface="Arial" panose="020B0604020202020204" pitchFamily="34" charset="0"/>
              </a:rPr>
              <a:t>Геополітичні</a:t>
            </a:r>
            <a:r>
              <a:rPr lang="ru-RU" sz="3200" b="1" dirty="0" smtClean="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зміни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розвиваються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формують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громадську</a:t>
            </a:r>
            <a:r>
              <a:rPr lang="ru-RU" sz="3200" dirty="0">
                <a:latin typeface="Arial" panose="020B0604020202020204" pitchFamily="34" charset="0"/>
                <a:cs typeface="Arial" panose="020B0604020202020204" pitchFamily="34" charset="0"/>
              </a:rPr>
              <a:t> думку та те, як </a:t>
            </a:r>
            <a:r>
              <a:rPr lang="ru-RU" sz="3200" dirty="0" err="1">
                <a:latin typeface="Arial" panose="020B0604020202020204" pitchFamily="34" charset="0"/>
                <a:cs typeface="Arial" panose="020B0604020202020204" pitchFamily="34" charset="0"/>
              </a:rPr>
              <a:t>діють</a:t>
            </a:r>
            <a:r>
              <a:rPr lang="ru-RU" sz="3200" dirty="0">
                <a:latin typeface="Arial" panose="020B0604020202020204" pitchFamily="34" charset="0"/>
                <a:cs typeface="Arial" panose="020B0604020202020204" pitchFamily="34" charset="0"/>
              </a:rPr>
              <a:t> уряди в </a:t>
            </a:r>
            <a:r>
              <a:rPr lang="ru-RU" sz="3200" dirty="0" err="1">
                <a:latin typeface="Arial" panose="020B0604020202020204" pitchFamily="34" charset="0"/>
                <a:cs typeface="Arial" panose="020B0604020202020204" pitchFamily="34" charset="0"/>
              </a:rPr>
              <a:t>усьому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світі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кидаючи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виклик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міжнародній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співпраці</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глобальних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питань</a:t>
            </a:r>
            <a:r>
              <a:rPr lang="ru-RU" sz="3200" dirty="0">
                <a:latin typeface="Arial" panose="020B0604020202020204" pitchFamily="34" charset="0"/>
                <a:cs typeface="Arial" panose="020B0604020202020204" pitchFamily="34" charset="0"/>
              </a:rPr>
              <a:t>, таких як </a:t>
            </a:r>
            <a:r>
              <a:rPr lang="ru-RU" sz="3200" dirty="0" err="1">
                <a:latin typeface="Arial" panose="020B0604020202020204" pitchFamily="34" charset="0"/>
                <a:cs typeface="Arial" panose="020B0604020202020204" pitchFamily="34" charset="0"/>
              </a:rPr>
              <a:t>зміна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клімату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енергетичний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перехід</a:t>
            </a:r>
            <a:r>
              <a:rPr lang="ru-RU" sz="32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a:stretch>
            <a:fillRect/>
          </a:stretch>
        </p:blipFill>
        <p:spPr>
          <a:xfrm>
            <a:off x="3900839" y="127484"/>
            <a:ext cx="3353091" cy="707197"/>
          </a:xfrm>
          <a:prstGeom prst="rect">
            <a:avLst/>
          </a:prstGeom>
        </p:spPr>
      </p:pic>
    </p:spTree>
    <p:extLst>
      <p:ext uri="{BB962C8B-B14F-4D97-AF65-F5344CB8AC3E}">
        <p14:creationId xmlns:p14="http://schemas.microsoft.com/office/powerpoint/2010/main" val="306803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109" y="111554"/>
            <a:ext cx="3352800" cy="704088"/>
          </a:xfrm>
          <a:prstGeom prst="rect">
            <a:avLst/>
          </a:prstGeom>
        </p:spPr>
      </p:pic>
      <p:sp>
        <p:nvSpPr>
          <p:cNvPr id="2" name="Прямокутник 1"/>
          <p:cNvSpPr/>
          <p:nvPr/>
        </p:nvSpPr>
        <p:spPr>
          <a:xfrm>
            <a:off x="115192" y="6102487"/>
            <a:ext cx="11935779" cy="646331"/>
          </a:xfrm>
          <a:prstGeom prst="rect">
            <a:avLst/>
          </a:prstGeom>
        </p:spPr>
        <p:txBody>
          <a:bodyPr wrap="square">
            <a:spAutoFit/>
          </a:bodyPr>
          <a:lstStyle/>
          <a:p>
            <a:r>
              <a:rPr lang="en-US" dirty="0"/>
              <a:t>https://europeansting.com/2023/07/07/2023-strategic-foresight-report-sustainability-and-wellbeing-at-the-heart-of-europes-open-strategic-autonomy/#</a:t>
            </a:r>
            <a:endParaRPr lang="ru-RU" dirty="0"/>
          </a:p>
        </p:txBody>
      </p:sp>
      <p:sp>
        <p:nvSpPr>
          <p:cNvPr id="6" name="Прямокутник 5"/>
          <p:cNvSpPr/>
          <p:nvPr/>
        </p:nvSpPr>
        <p:spPr>
          <a:xfrm>
            <a:off x="552515" y="5475235"/>
            <a:ext cx="3623108" cy="584775"/>
          </a:xfrm>
          <a:prstGeom prst="rect">
            <a:avLst/>
          </a:prstGeom>
        </p:spPr>
        <p:txBody>
          <a:bodyPr wrap="none">
            <a:spAutoFit/>
          </a:bodyPr>
          <a:lstStyle/>
          <a:p>
            <a:r>
              <a:rPr lang="ru-RU" sz="3200" b="1" dirty="0" err="1">
                <a:latin typeface="Arial" panose="020B0604020202020204" pitchFamily="34" charset="0"/>
                <a:cs typeface="Arial" panose="020B0604020202020204" pitchFamily="34" charset="0"/>
              </a:rPr>
              <a:t>Reference</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source</a:t>
            </a:r>
            <a:endParaRPr lang="ru-RU" sz="3200" b="1" dirty="0">
              <a:latin typeface="Arial" panose="020B0604020202020204" pitchFamily="34" charset="0"/>
              <a:cs typeface="Arial" panose="020B0604020202020204" pitchFamily="34" charset="0"/>
            </a:endParaRPr>
          </a:p>
        </p:txBody>
      </p:sp>
      <p:sp>
        <p:nvSpPr>
          <p:cNvPr id="7" name="Прямокутник 6"/>
          <p:cNvSpPr/>
          <p:nvPr/>
        </p:nvSpPr>
        <p:spPr>
          <a:xfrm>
            <a:off x="115193" y="1129502"/>
            <a:ext cx="11935779" cy="4031873"/>
          </a:xfrm>
          <a:prstGeom prst="rect">
            <a:avLst/>
          </a:prstGeom>
        </p:spPr>
        <p:txBody>
          <a:bodyPr wrap="square">
            <a:spAutoFit/>
          </a:bodyPr>
          <a:lstStyle/>
          <a:p>
            <a:pPr algn="just"/>
            <a:r>
              <a:rPr lang="ru-RU" sz="3200" dirty="0"/>
              <a:t>Потреба в </a:t>
            </a:r>
            <a:r>
              <a:rPr lang="ru-RU" sz="3200" dirty="0" err="1"/>
              <a:t>новій</a:t>
            </a:r>
            <a:r>
              <a:rPr lang="ru-RU" sz="3200" dirty="0"/>
              <a:t> </a:t>
            </a:r>
            <a:r>
              <a:rPr lang="ru-RU" sz="3200" dirty="0" err="1"/>
              <a:t>економічній</a:t>
            </a:r>
            <a:r>
              <a:rPr lang="ru-RU" sz="3200" dirty="0"/>
              <a:t> </a:t>
            </a:r>
            <a:r>
              <a:rPr lang="ru-RU" sz="3200" dirty="0" err="1"/>
              <a:t>моделі</a:t>
            </a:r>
            <a:r>
              <a:rPr lang="ru-RU" sz="3200" dirty="0"/>
              <a:t>, </a:t>
            </a:r>
            <a:r>
              <a:rPr lang="ru-RU" sz="3200" dirty="0" err="1"/>
              <a:t>зосередженій</a:t>
            </a:r>
            <a:r>
              <a:rPr lang="ru-RU" sz="3200" dirty="0"/>
              <a:t> на </a:t>
            </a:r>
            <a:r>
              <a:rPr lang="ru-RU" sz="3200" dirty="0" err="1"/>
              <a:t>добробуті</a:t>
            </a:r>
            <a:r>
              <a:rPr lang="ru-RU" sz="3200" dirty="0"/>
              <a:t> людей і </a:t>
            </a:r>
            <a:r>
              <a:rPr lang="ru-RU" sz="3200" dirty="0" err="1"/>
              <a:t>природи</a:t>
            </a:r>
            <a:r>
              <a:rPr lang="ru-RU" sz="3200" dirty="0"/>
              <a:t>, </a:t>
            </a:r>
            <a:r>
              <a:rPr lang="ru-RU" sz="3200" dirty="0" err="1"/>
              <a:t>відокремленні</a:t>
            </a:r>
            <a:r>
              <a:rPr lang="ru-RU" sz="3200" dirty="0"/>
              <a:t> </a:t>
            </a:r>
            <a:r>
              <a:rPr lang="ru-RU" sz="3200" dirty="0" err="1"/>
              <a:t>економічного</a:t>
            </a:r>
            <a:r>
              <a:rPr lang="ru-RU" sz="3200" dirty="0"/>
              <a:t> </a:t>
            </a:r>
            <a:r>
              <a:rPr lang="ru-RU" sz="3200" dirty="0" err="1"/>
              <a:t>зростання</a:t>
            </a:r>
            <a:r>
              <a:rPr lang="ru-RU" sz="3200" dirty="0"/>
              <a:t> </a:t>
            </a:r>
            <a:r>
              <a:rPr lang="ru-RU" sz="3200" dirty="0" err="1"/>
              <a:t>від</a:t>
            </a:r>
            <a:r>
              <a:rPr lang="ru-RU" sz="3200" dirty="0"/>
              <a:t> </a:t>
            </a:r>
            <a:r>
              <a:rPr lang="ru-RU" sz="3200" dirty="0" err="1"/>
              <a:t>використання</a:t>
            </a:r>
            <a:r>
              <a:rPr lang="ru-RU" sz="3200" dirty="0"/>
              <a:t> </a:t>
            </a:r>
            <a:r>
              <a:rPr lang="ru-RU" sz="3200" dirty="0" err="1"/>
              <a:t>ресурсів</a:t>
            </a:r>
            <a:r>
              <a:rPr lang="ru-RU" sz="3200" dirty="0"/>
              <a:t> і </a:t>
            </a:r>
            <a:r>
              <a:rPr lang="ru-RU" sz="3200" dirty="0" err="1"/>
              <a:t>переході</a:t>
            </a:r>
            <a:r>
              <a:rPr lang="ru-RU" sz="3200" dirty="0"/>
              <a:t> до </a:t>
            </a:r>
            <a:r>
              <a:rPr lang="ru-RU" sz="3200" dirty="0" err="1"/>
              <a:t>більш</a:t>
            </a:r>
            <a:r>
              <a:rPr lang="ru-RU" sz="3200" dirty="0"/>
              <a:t> </a:t>
            </a:r>
            <a:r>
              <a:rPr lang="ru-RU" sz="3200" dirty="0" err="1"/>
              <a:t>сталого</a:t>
            </a:r>
            <a:r>
              <a:rPr lang="ru-RU" sz="3200" dirty="0"/>
              <a:t> </a:t>
            </a:r>
            <a:r>
              <a:rPr lang="ru-RU" sz="3200" dirty="0" err="1"/>
              <a:t>виробництва</a:t>
            </a:r>
            <a:r>
              <a:rPr lang="ru-RU" sz="3200" dirty="0"/>
              <a:t> та </a:t>
            </a:r>
            <a:r>
              <a:rPr lang="ru-RU" sz="3200" dirty="0" err="1"/>
              <a:t>споживання</a:t>
            </a:r>
            <a:r>
              <a:rPr lang="ru-RU" sz="3200" dirty="0"/>
              <a:t>. </a:t>
            </a:r>
            <a:endParaRPr lang="en-US" sz="3200" dirty="0" smtClean="0"/>
          </a:p>
          <a:p>
            <a:pPr algn="just"/>
            <a:r>
              <a:rPr lang="ru-RU" sz="3200" dirty="0" smtClean="0"/>
              <a:t>До </a:t>
            </a:r>
            <a:r>
              <a:rPr lang="ru-RU" sz="3200" dirty="0"/>
              <a:t>75% </a:t>
            </a:r>
            <a:r>
              <a:rPr lang="ru-RU" sz="3200" dirty="0" err="1"/>
              <a:t>підприємств</a:t>
            </a:r>
            <a:r>
              <a:rPr lang="ru-RU" sz="3200" dirty="0"/>
              <a:t> </a:t>
            </a:r>
            <a:r>
              <a:rPr lang="ru-RU" sz="3200" dirty="0" err="1"/>
              <a:t>єврозони</a:t>
            </a:r>
            <a:r>
              <a:rPr lang="ru-RU" sz="3200" dirty="0"/>
              <a:t> сильно </a:t>
            </a:r>
            <a:r>
              <a:rPr lang="ru-RU" sz="3200" dirty="0" err="1"/>
              <a:t>залежать</a:t>
            </a:r>
            <a:r>
              <a:rPr lang="ru-RU" sz="3200" dirty="0"/>
              <a:t> </a:t>
            </a:r>
            <a:r>
              <a:rPr lang="ru-RU" sz="3200" dirty="0" err="1"/>
              <a:t>від</a:t>
            </a:r>
            <a:r>
              <a:rPr lang="ru-RU" sz="3200" dirty="0"/>
              <a:t> </a:t>
            </a:r>
            <a:r>
              <a:rPr lang="ru-RU" sz="3200" dirty="0" err="1"/>
              <a:t>природних</a:t>
            </a:r>
            <a:r>
              <a:rPr lang="ru-RU" sz="3200" dirty="0"/>
              <a:t> </a:t>
            </a:r>
            <a:r>
              <a:rPr lang="ru-RU" sz="3200" dirty="0" err="1"/>
              <a:t>ресурсів</a:t>
            </a:r>
            <a:r>
              <a:rPr lang="ru-RU" sz="3200" dirty="0"/>
              <a:t>. </a:t>
            </a:r>
            <a:endParaRPr lang="en-US" sz="3200" dirty="0" smtClean="0"/>
          </a:p>
          <a:p>
            <a:pPr algn="just"/>
            <a:r>
              <a:rPr lang="ru-RU" sz="3200" b="1" dirty="0" err="1" smtClean="0"/>
              <a:t>Економічна</a:t>
            </a:r>
            <a:r>
              <a:rPr lang="ru-RU" sz="3200" b="1" dirty="0"/>
              <a:t>, </a:t>
            </a:r>
            <a:r>
              <a:rPr lang="ru-RU" sz="3200" b="1" dirty="0" err="1"/>
              <a:t>соціальна</a:t>
            </a:r>
            <a:r>
              <a:rPr lang="ru-RU" sz="3200" b="1" dirty="0"/>
              <a:t> та </a:t>
            </a:r>
            <a:r>
              <a:rPr lang="ru-RU" sz="3200" b="1" dirty="0" err="1"/>
              <a:t>екологічна</a:t>
            </a:r>
            <a:r>
              <a:rPr lang="ru-RU" sz="3200" b="1" dirty="0"/>
              <a:t> </a:t>
            </a:r>
            <a:r>
              <a:rPr lang="ru-RU" sz="3200" b="1" dirty="0" err="1"/>
              <a:t>стійкість</a:t>
            </a:r>
            <a:r>
              <a:rPr lang="ru-RU" sz="3200" b="1" dirty="0"/>
              <a:t> </a:t>
            </a:r>
            <a:r>
              <a:rPr lang="ru-RU" sz="3200" b="1" dirty="0" err="1"/>
              <a:t>нерозривно</a:t>
            </a:r>
            <a:r>
              <a:rPr lang="ru-RU" sz="3200" b="1" dirty="0"/>
              <a:t> </a:t>
            </a:r>
            <a:r>
              <a:rPr lang="ru-RU" sz="3200" b="1" dirty="0" err="1"/>
              <a:t>пов’язані</a:t>
            </a:r>
            <a:r>
              <a:rPr lang="ru-RU" sz="3200" b="1" dirty="0"/>
              <a:t>.</a:t>
            </a:r>
          </a:p>
        </p:txBody>
      </p:sp>
    </p:spTree>
    <p:extLst>
      <p:ext uri="{BB962C8B-B14F-4D97-AF65-F5344CB8AC3E}">
        <p14:creationId xmlns:p14="http://schemas.microsoft.com/office/powerpoint/2010/main" val="2889084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109" y="111554"/>
            <a:ext cx="3352800" cy="704088"/>
          </a:xfrm>
          <a:prstGeom prst="rect">
            <a:avLst/>
          </a:prstGeom>
        </p:spPr>
      </p:pic>
      <p:sp>
        <p:nvSpPr>
          <p:cNvPr id="2" name="Прямокутник 1"/>
          <p:cNvSpPr/>
          <p:nvPr/>
        </p:nvSpPr>
        <p:spPr>
          <a:xfrm>
            <a:off x="115192" y="6102487"/>
            <a:ext cx="11935779" cy="646331"/>
          </a:xfrm>
          <a:prstGeom prst="rect">
            <a:avLst/>
          </a:prstGeom>
        </p:spPr>
        <p:txBody>
          <a:bodyPr wrap="square">
            <a:spAutoFit/>
          </a:bodyPr>
          <a:lstStyle/>
          <a:p>
            <a:r>
              <a:rPr lang="en-US" dirty="0"/>
              <a:t>https://europeansting.com/2023/07/07/2023-strategic-foresight-report-sustainability-and-wellbeing-at-the-heart-of-europes-open-strategic-autonomy/#</a:t>
            </a:r>
            <a:endParaRPr lang="ru-RU" dirty="0"/>
          </a:p>
        </p:txBody>
      </p:sp>
      <p:sp>
        <p:nvSpPr>
          <p:cNvPr id="6" name="Прямокутник 5"/>
          <p:cNvSpPr/>
          <p:nvPr/>
        </p:nvSpPr>
        <p:spPr>
          <a:xfrm>
            <a:off x="552515" y="5475235"/>
            <a:ext cx="3623108" cy="584775"/>
          </a:xfrm>
          <a:prstGeom prst="rect">
            <a:avLst/>
          </a:prstGeom>
        </p:spPr>
        <p:txBody>
          <a:bodyPr wrap="none">
            <a:spAutoFit/>
          </a:bodyPr>
          <a:lstStyle/>
          <a:p>
            <a:r>
              <a:rPr lang="ru-RU" sz="3200" b="1" dirty="0" err="1">
                <a:latin typeface="Arial" panose="020B0604020202020204" pitchFamily="34" charset="0"/>
                <a:cs typeface="Arial" panose="020B0604020202020204" pitchFamily="34" charset="0"/>
              </a:rPr>
              <a:t>Reference</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source</a:t>
            </a:r>
            <a:endParaRPr lang="ru-RU" sz="3200" b="1" dirty="0">
              <a:latin typeface="Arial" panose="020B0604020202020204" pitchFamily="34" charset="0"/>
              <a:cs typeface="Arial" panose="020B0604020202020204" pitchFamily="34" charset="0"/>
            </a:endParaRPr>
          </a:p>
        </p:txBody>
      </p:sp>
      <p:sp>
        <p:nvSpPr>
          <p:cNvPr id="7" name="Прямокутник 6"/>
          <p:cNvSpPr/>
          <p:nvPr/>
        </p:nvSpPr>
        <p:spPr>
          <a:xfrm>
            <a:off x="115193" y="1129502"/>
            <a:ext cx="11935779" cy="4524315"/>
          </a:xfrm>
          <a:prstGeom prst="rect">
            <a:avLst/>
          </a:prstGeom>
        </p:spPr>
        <p:txBody>
          <a:bodyPr wrap="square">
            <a:spAutoFit/>
          </a:bodyPr>
          <a:lstStyle/>
          <a:p>
            <a:pPr algn="just">
              <a:lnSpc>
                <a:spcPct val="150000"/>
              </a:lnSpc>
            </a:pPr>
            <a:r>
              <a:rPr lang="ru-RU" sz="2400" dirty="0" err="1">
                <a:latin typeface="Arial" panose="020B0604020202020204" pitchFamily="34" charset="0"/>
                <a:cs typeface="Arial" panose="020B0604020202020204" pitchFamily="34" charset="0"/>
              </a:rPr>
              <a:t>Зростаючий</a:t>
            </a:r>
            <a:r>
              <a:rPr lang="ru-RU" sz="2400" dirty="0">
                <a:latin typeface="Arial" panose="020B0604020202020204" pitchFamily="34" charset="0"/>
                <a:cs typeface="Arial" panose="020B0604020202020204" pitchFamily="34" charset="0"/>
              </a:rPr>
              <a:t> попит на </a:t>
            </a:r>
            <a:r>
              <a:rPr lang="ru-RU" sz="2400" dirty="0" err="1">
                <a:latin typeface="Arial" panose="020B0604020202020204" pitchFamily="34" charset="0"/>
                <a:cs typeface="Arial" panose="020B0604020202020204" pitchFamily="34" charset="0"/>
              </a:rPr>
              <a:t>адекватні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навички</a:t>
            </a:r>
            <a:r>
              <a:rPr lang="ru-RU" sz="2400" dirty="0">
                <a:latin typeface="Arial" panose="020B0604020202020204" pitchFamily="34" charset="0"/>
                <a:cs typeface="Arial" panose="020B0604020202020204" pitchFamily="34" charset="0"/>
              </a:rPr>
              <a:t> для </a:t>
            </a:r>
            <a:r>
              <a:rPr lang="ru-RU" sz="2400" dirty="0" err="1">
                <a:latin typeface="Arial" panose="020B0604020202020204" pitchFamily="34" charset="0"/>
                <a:cs typeface="Arial" panose="020B0604020202020204" pitchFamily="34" charset="0"/>
              </a:rPr>
              <a:t>сталого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майбутнього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Наявність</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працівників</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які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володіють</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відповідними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технічними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навичками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матиме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вирішальне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значення</a:t>
            </a:r>
            <a:r>
              <a:rPr lang="ru-RU" sz="2400" dirty="0">
                <a:latin typeface="Arial" panose="020B0604020202020204" pitchFamily="34" charset="0"/>
                <a:cs typeface="Arial" panose="020B0604020202020204" pitchFamily="34" charset="0"/>
              </a:rPr>
              <a:t> для </a:t>
            </a:r>
            <a:r>
              <a:rPr lang="ru-RU" sz="2400" dirty="0" err="1">
                <a:latin typeface="Arial" panose="020B0604020202020204" pitchFamily="34" charset="0"/>
                <a:cs typeface="Arial" panose="020B0604020202020204" pitchFamily="34" charset="0"/>
              </a:rPr>
              <a:t>конкурентоспроможності</a:t>
            </a:r>
            <a:r>
              <a:rPr lang="ru-RU" sz="2400" dirty="0">
                <a:latin typeface="Arial" panose="020B0604020202020204" pitchFamily="34" charset="0"/>
                <a:cs typeface="Arial" panose="020B0604020202020204" pitchFamily="34" charset="0"/>
              </a:rPr>
              <a:t> ЄС: </a:t>
            </a:r>
            <a:endParaRPr lang="en-US" sz="2400" dirty="0" smtClean="0">
              <a:latin typeface="Arial" panose="020B0604020202020204" pitchFamily="34" charset="0"/>
              <a:cs typeface="Arial" panose="020B0604020202020204" pitchFamily="34" charset="0"/>
            </a:endParaRPr>
          </a:p>
          <a:p>
            <a:pPr algn="just">
              <a:lnSpc>
                <a:spcPct val="150000"/>
              </a:lnSpc>
            </a:pPr>
            <a:r>
              <a:rPr lang="ru-RU" sz="2400" b="1" dirty="0" err="1" smtClean="0">
                <a:latin typeface="Arial" panose="020B0604020202020204" pitchFamily="34" charset="0"/>
                <a:cs typeface="Arial" panose="020B0604020202020204" pitchFamily="34" charset="0"/>
              </a:rPr>
              <a:t>сьогодні</a:t>
            </a:r>
            <a:r>
              <a:rPr lang="ru-RU" sz="2400" b="1" dirty="0" smtClean="0">
                <a:latin typeface="Arial" panose="020B0604020202020204" pitchFamily="34" charset="0"/>
                <a:cs typeface="Arial" panose="020B0604020202020204" pitchFamily="34" charset="0"/>
              </a:rPr>
              <a:t> </a:t>
            </a:r>
            <a:r>
              <a:rPr lang="ru-RU" sz="2400" b="1" dirty="0">
                <a:latin typeface="Arial" panose="020B0604020202020204" pitchFamily="34" charset="0"/>
                <a:cs typeface="Arial" panose="020B0604020202020204" pitchFamily="34" charset="0"/>
              </a:rPr>
              <a:t>85% </a:t>
            </a:r>
            <a:r>
              <a:rPr lang="ru-RU" sz="2400" b="1" dirty="0" err="1">
                <a:latin typeface="Arial" panose="020B0604020202020204" pitchFamily="34" charset="0"/>
                <a:cs typeface="Arial" panose="020B0604020202020204" pitchFamily="34" charset="0"/>
              </a:rPr>
              <a:t>компаній</a:t>
            </a:r>
            <a:r>
              <a:rPr lang="ru-RU" sz="2400" b="1" dirty="0">
                <a:latin typeface="Arial" panose="020B0604020202020204" pitchFamily="34" charset="0"/>
                <a:cs typeface="Arial" panose="020B0604020202020204" pitchFamily="34" charset="0"/>
              </a:rPr>
              <a:t> ЄС не </a:t>
            </a:r>
            <a:r>
              <a:rPr lang="ru-RU" sz="2400" b="1" dirty="0" err="1">
                <a:latin typeface="Arial" panose="020B0604020202020204" pitchFamily="34" charset="0"/>
                <a:cs typeface="Arial" panose="020B0604020202020204" pitchFamily="34" charset="0"/>
              </a:rPr>
              <a:t>мають</a:t>
            </a:r>
            <a:r>
              <a:rPr lang="ru-RU" sz="2400" b="1" dirty="0">
                <a:latin typeface="Arial" panose="020B0604020202020204" pitchFamily="34" charset="0"/>
                <a:cs typeface="Arial" panose="020B0604020202020204" pitchFamily="34" charset="0"/>
              </a:rPr>
              <a:t> персоналу з </a:t>
            </a:r>
            <a:r>
              <a:rPr lang="ru-RU" sz="2400" b="1" dirty="0" err="1">
                <a:latin typeface="Arial" panose="020B0604020202020204" pitchFamily="34" charset="0"/>
                <a:cs typeface="Arial" panose="020B0604020202020204" pitchFamily="34" charset="0"/>
              </a:rPr>
              <a:t>компетенціями</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необхідними</a:t>
            </a:r>
            <a:r>
              <a:rPr lang="ru-RU" sz="2400" b="1" dirty="0">
                <a:latin typeface="Arial" panose="020B0604020202020204" pitchFamily="34" charset="0"/>
                <a:cs typeface="Arial" panose="020B0604020202020204" pitchFamily="34" charset="0"/>
              </a:rPr>
              <a:t> для переходу на </a:t>
            </a:r>
            <a:r>
              <a:rPr lang="ru-RU" sz="2400" b="1" dirty="0" err="1">
                <a:latin typeface="Arial" panose="020B0604020202020204" pitchFamily="34" charset="0"/>
                <a:cs typeface="Arial" panose="020B0604020202020204" pitchFamily="34" charset="0"/>
              </a:rPr>
              <a:t>зелені</a:t>
            </a:r>
            <a:r>
              <a:rPr lang="ru-RU" sz="2400" b="1" dirty="0">
                <a:latin typeface="Arial" panose="020B0604020202020204" pitchFamily="34" charset="0"/>
                <a:cs typeface="Arial" panose="020B0604020202020204" pitchFamily="34" charset="0"/>
              </a:rPr>
              <a:t> та </a:t>
            </a:r>
            <a:r>
              <a:rPr lang="ru-RU" sz="2400" b="1" dirty="0" err="1">
                <a:latin typeface="Arial" panose="020B0604020202020204" pitchFamily="34" charset="0"/>
                <a:cs typeface="Arial" panose="020B0604020202020204" pitchFamily="34" charset="0"/>
              </a:rPr>
              <a:t>цифрові</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технології</a:t>
            </a:r>
            <a:r>
              <a:rPr lang="ru-RU" sz="2400" b="1" dirty="0" smtClean="0">
                <a:latin typeface="Arial" panose="020B0604020202020204" pitchFamily="34" charset="0"/>
                <a:cs typeface="Arial" panose="020B0604020202020204" pitchFamily="34" charset="0"/>
              </a:rPr>
              <a:t>.</a:t>
            </a:r>
            <a:endParaRPr lang="en-US" sz="2400" b="1" dirty="0" smtClean="0">
              <a:latin typeface="Arial" panose="020B0604020202020204" pitchFamily="34" charset="0"/>
              <a:cs typeface="Arial" panose="020B0604020202020204" pitchFamily="34" charset="0"/>
            </a:endParaRPr>
          </a:p>
          <a:p>
            <a:pPr algn="just">
              <a:lnSpc>
                <a:spcPct val="150000"/>
              </a:lnSpc>
            </a:pPr>
            <a:r>
              <a:rPr lang="ru-RU" sz="2400" dirty="0" err="1" smtClean="0">
                <a:latin typeface="Arial" panose="020B0604020202020204" pitchFamily="34" charset="0"/>
                <a:cs typeface="Arial" panose="020B0604020202020204" pitchFamily="34" charset="0"/>
              </a:rPr>
              <a:t>Перехід</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до </a:t>
            </a:r>
            <a:r>
              <a:rPr lang="ru-RU" sz="2400" dirty="0" err="1">
                <a:latin typeface="Arial" panose="020B0604020202020204" pitchFamily="34" charset="0"/>
                <a:cs typeface="Arial" panose="020B0604020202020204" pitchFamily="34" charset="0"/>
              </a:rPr>
              <a:t>стійкості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потребує</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безпрецедентних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інвестицій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Досягнення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цього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залежатиме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від</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забезпечення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достатнього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фінансування</a:t>
            </a:r>
            <a:r>
              <a:rPr lang="ru-RU" sz="2400" dirty="0">
                <a:latin typeface="Arial" panose="020B0604020202020204" pitchFamily="34" charset="0"/>
                <a:cs typeface="Arial" panose="020B0604020202020204" pitchFamily="34" charset="0"/>
              </a:rPr>
              <a:t> як з державного, так і з приватного </a:t>
            </a:r>
            <a:r>
              <a:rPr lang="ru-RU" sz="2400" dirty="0" err="1">
                <a:latin typeface="Arial" panose="020B0604020202020204" pitchFamily="34" charset="0"/>
                <a:cs typeface="Arial" panose="020B0604020202020204" pitchFamily="34" charset="0"/>
              </a:rPr>
              <a:t>секторів</a:t>
            </a:r>
            <a:r>
              <a:rPr lang="ru-RU"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2871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1109" y="111554"/>
            <a:ext cx="3352800" cy="704088"/>
          </a:xfrm>
          <a:prstGeom prst="rect">
            <a:avLst/>
          </a:prstGeom>
        </p:spPr>
      </p:pic>
      <p:sp>
        <p:nvSpPr>
          <p:cNvPr id="2" name="Прямокутник 1"/>
          <p:cNvSpPr/>
          <p:nvPr/>
        </p:nvSpPr>
        <p:spPr>
          <a:xfrm>
            <a:off x="115192" y="6102487"/>
            <a:ext cx="11935779" cy="646331"/>
          </a:xfrm>
          <a:prstGeom prst="rect">
            <a:avLst/>
          </a:prstGeom>
        </p:spPr>
        <p:txBody>
          <a:bodyPr wrap="square">
            <a:spAutoFit/>
          </a:bodyPr>
          <a:lstStyle/>
          <a:p>
            <a:r>
              <a:rPr lang="en-US" dirty="0"/>
              <a:t>https://europeansting.com/2023/07/07/2023-strategic-foresight-report-sustainability-and-wellbeing-at-the-heart-of-europes-open-strategic-autonomy/#</a:t>
            </a:r>
            <a:endParaRPr lang="ru-RU" dirty="0"/>
          </a:p>
        </p:txBody>
      </p:sp>
      <p:sp>
        <p:nvSpPr>
          <p:cNvPr id="6" name="Прямокутник 5"/>
          <p:cNvSpPr/>
          <p:nvPr/>
        </p:nvSpPr>
        <p:spPr>
          <a:xfrm>
            <a:off x="552515" y="5475235"/>
            <a:ext cx="3623108" cy="584775"/>
          </a:xfrm>
          <a:prstGeom prst="rect">
            <a:avLst/>
          </a:prstGeom>
        </p:spPr>
        <p:txBody>
          <a:bodyPr wrap="none">
            <a:spAutoFit/>
          </a:bodyPr>
          <a:lstStyle/>
          <a:p>
            <a:r>
              <a:rPr lang="ru-RU" sz="3200" b="1" dirty="0" err="1">
                <a:latin typeface="Arial" panose="020B0604020202020204" pitchFamily="34" charset="0"/>
                <a:cs typeface="Arial" panose="020B0604020202020204" pitchFamily="34" charset="0"/>
              </a:rPr>
              <a:t>Reference</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source</a:t>
            </a:r>
            <a:endParaRPr lang="ru-RU" sz="3200" b="1" dirty="0">
              <a:latin typeface="Arial" panose="020B0604020202020204" pitchFamily="34" charset="0"/>
              <a:cs typeface="Arial" panose="020B0604020202020204" pitchFamily="34" charset="0"/>
            </a:endParaRPr>
          </a:p>
        </p:txBody>
      </p:sp>
      <p:sp>
        <p:nvSpPr>
          <p:cNvPr id="7" name="Прямокутник 6"/>
          <p:cNvSpPr/>
          <p:nvPr/>
        </p:nvSpPr>
        <p:spPr>
          <a:xfrm>
            <a:off x="115192" y="950920"/>
            <a:ext cx="11935779" cy="4524315"/>
          </a:xfrm>
          <a:prstGeom prst="rect">
            <a:avLst/>
          </a:prstGeom>
        </p:spPr>
        <p:txBody>
          <a:bodyPr wrap="square">
            <a:spAutoFit/>
          </a:bodyPr>
          <a:lstStyle/>
          <a:p>
            <a:pPr algn="just">
              <a:lnSpc>
                <a:spcPct val="150000"/>
              </a:lnSpc>
            </a:pPr>
            <a:r>
              <a:rPr lang="ru-RU" sz="2400" b="1" dirty="0">
                <a:latin typeface="Arial" panose="020B0604020202020204" pitchFamily="34" charset="0"/>
                <a:cs typeface="Arial" panose="020B0604020202020204" pitchFamily="34" charset="0"/>
              </a:rPr>
              <a:t>Десять </a:t>
            </a:r>
            <a:r>
              <a:rPr lang="ru-RU" sz="2400" b="1" dirty="0" err="1">
                <a:latin typeface="Arial" panose="020B0604020202020204" pitchFamily="34" charset="0"/>
                <a:cs typeface="Arial" panose="020B0604020202020204" pitchFamily="34" charset="0"/>
              </a:rPr>
              <a:t>напрямків</a:t>
            </a:r>
            <a:r>
              <a:rPr lang="ru-RU" sz="2400" b="1" dirty="0">
                <a:latin typeface="Arial" panose="020B0604020202020204" pitchFamily="34" charset="0"/>
                <a:cs typeface="Arial" panose="020B0604020202020204" pitchFamily="34" charset="0"/>
              </a:rPr>
              <a:t> для </a:t>
            </a:r>
            <a:r>
              <a:rPr lang="ru-RU" sz="2400" b="1" dirty="0" err="1" smtClean="0">
                <a:latin typeface="Arial" panose="020B0604020202020204" pitchFamily="34" charset="0"/>
                <a:cs typeface="Arial" panose="020B0604020202020204" pitchFamily="34" charset="0"/>
              </a:rPr>
              <a:t>дій</a:t>
            </a:r>
            <a:endParaRPr lang="en-US" sz="2400" b="1" dirty="0" smtClean="0">
              <a:latin typeface="Arial" panose="020B0604020202020204" pitchFamily="34" charset="0"/>
              <a:cs typeface="Arial" panose="020B0604020202020204" pitchFamily="34" charset="0"/>
            </a:endParaRPr>
          </a:p>
          <a:p>
            <a:pPr algn="just">
              <a:lnSpc>
                <a:spcPct val="150000"/>
              </a:lnSpc>
            </a:pPr>
            <a:r>
              <a:rPr lang="ru-RU" sz="2400" dirty="0" err="1" smtClean="0">
                <a:latin typeface="Arial" panose="020B0604020202020204" pitchFamily="34" charset="0"/>
                <a:cs typeface="Arial" panose="020B0604020202020204" pitchFamily="34" charset="0"/>
              </a:rPr>
              <a:t>Визначено</a:t>
            </a:r>
            <a:r>
              <a:rPr lang="ru-RU" sz="2400" dirty="0" smtClean="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десять сфер, у </a:t>
            </a:r>
            <a:r>
              <a:rPr lang="ru-RU" sz="2400" dirty="0" err="1">
                <a:latin typeface="Arial" panose="020B0604020202020204" pitchFamily="34" charset="0"/>
                <a:cs typeface="Arial" panose="020B0604020202020204" pitchFamily="34" charset="0"/>
              </a:rPr>
              <a:t>яких</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потрібно</a:t>
            </a:r>
            <a:r>
              <a:rPr lang="ru-RU" sz="2400" dirty="0" smtClean="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гарантувати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що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перехід</a:t>
            </a:r>
            <a:r>
              <a:rPr lang="ru-RU" sz="2400" dirty="0">
                <a:latin typeface="Arial" panose="020B0604020202020204" pitchFamily="34" charset="0"/>
                <a:cs typeface="Arial" panose="020B0604020202020204" pitchFamily="34" charset="0"/>
              </a:rPr>
              <a:t> до </a:t>
            </a:r>
            <a:r>
              <a:rPr lang="ru-RU" sz="2400" dirty="0" err="1">
                <a:latin typeface="Arial" panose="020B0604020202020204" pitchFamily="34" charset="0"/>
                <a:cs typeface="Arial" panose="020B0604020202020204" pitchFamily="34" charset="0"/>
              </a:rPr>
              <a:t>сталого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розвитку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залишається</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зосередженим</a:t>
            </a:r>
            <a:r>
              <a:rPr lang="ru-RU" sz="2400" dirty="0">
                <a:latin typeface="Arial" panose="020B0604020202020204" pitchFamily="34" charset="0"/>
                <a:cs typeface="Arial" panose="020B0604020202020204" pitchFamily="34" charset="0"/>
              </a:rPr>
              <a:t> на </a:t>
            </a:r>
            <a:r>
              <a:rPr lang="ru-RU" sz="2400" dirty="0" err="1">
                <a:latin typeface="Arial" panose="020B0604020202020204" pitchFamily="34" charset="0"/>
                <a:cs typeface="Arial" panose="020B0604020202020204" pitchFamily="34" charset="0"/>
              </a:rPr>
              <a:t>добробуті</a:t>
            </a:r>
            <a:r>
              <a:rPr lang="ru-RU" sz="2400" dirty="0">
                <a:latin typeface="Arial" panose="020B0604020202020204" pitchFamily="34" charset="0"/>
                <a:cs typeface="Arial" panose="020B0604020202020204" pitchFamily="34" charset="0"/>
              </a:rPr>
              <a:t> людей і </a:t>
            </a:r>
            <a:r>
              <a:rPr lang="ru-RU" sz="2400" dirty="0" err="1">
                <a:latin typeface="Arial" panose="020B0604020202020204" pitchFamily="34" charset="0"/>
                <a:cs typeface="Arial" panose="020B0604020202020204" pitchFamily="34" charset="0"/>
              </a:rPr>
              <a:t>суспільства</a:t>
            </a:r>
            <a:r>
              <a:rPr lang="ru-RU" sz="2400" dirty="0" smtClean="0">
                <a:latin typeface="Arial" panose="020B0604020202020204" pitchFamily="34" charset="0"/>
                <a:cs typeface="Arial" panose="020B0604020202020204" pitchFamily="34" charset="0"/>
              </a:rPr>
              <a:t>:</a:t>
            </a:r>
          </a:p>
          <a:p>
            <a:pPr marL="457200" indent="-457200" algn="just">
              <a:lnSpc>
                <a:spcPct val="150000"/>
              </a:lnSpc>
              <a:buFont typeface="+mj-lt"/>
              <a:buAutoNum type="arabicPeriod"/>
            </a:pPr>
            <a:r>
              <a:rPr lang="ru-RU" sz="2400" dirty="0" err="1">
                <a:latin typeface="Arial" panose="020B0604020202020204" pitchFamily="34" charset="0"/>
                <a:cs typeface="Arial" panose="020B0604020202020204" pitchFamily="34" charset="0"/>
              </a:rPr>
              <a:t>Забезпечити</a:t>
            </a:r>
            <a:r>
              <a:rPr lang="ru-RU" sz="2400"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новий</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європейський</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соціальний</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договір</a:t>
            </a:r>
            <a:r>
              <a:rPr lang="ru-RU" sz="2400" b="1" dirty="0">
                <a:latin typeface="Arial" panose="020B0604020202020204" pitchFamily="34" charset="0"/>
                <a:cs typeface="Arial" panose="020B0604020202020204" pitchFamily="34" charset="0"/>
              </a:rPr>
              <a:t> </a:t>
            </a:r>
            <a:r>
              <a:rPr lang="ru-RU" sz="2400" dirty="0">
                <a:latin typeface="Arial" panose="020B0604020202020204" pitchFamily="34" charset="0"/>
                <a:cs typeface="Arial" panose="020B0604020202020204" pitchFamily="34" charset="0"/>
              </a:rPr>
              <a:t>з </a:t>
            </a:r>
            <a:r>
              <a:rPr lang="ru-RU" sz="2400" dirty="0" err="1">
                <a:latin typeface="Arial" panose="020B0604020202020204" pitchFamily="34" charset="0"/>
                <a:cs typeface="Arial" panose="020B0604020202020204" pitchFamily="34" charset="0"/>
              </a:rPr>
              <a:t>оновленими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політиками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соціального</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забезпечення</a:t>
            </a:r>
            <a:r>
              <a:rPr lang="ru-RU" sz="2400" dirty="0">
                <a:latin typeface="Arial" panose="020B0604020202020204" pitchFamily="34" charset="0"/>
                <a:cs typeface="Arial" panose="020B0604020202020204" pitchFamily="34" charset="0"/>
              </a:rPr>
              <a:t> та акцентом на </a:t>
            </a:r>
            <a:r>
              <a:rPr lang="ru-RU" sz="2400" dirty="0" err="1">
                <a:latin typeface="Arial" panose="020B0604020202020204" pitchFamily="34" charset="0"/>
                <a:cs typeface="Arial" panose="020B0604020202020204" pitchFamily="34" charset="0"/>
              </a:rPr>
              <a:t>високоякісних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соціальних</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послугах</a:t>
            </a:r>
            <a:r>
              <a:rPr lang="ru-RU" sz="2400" dirty="0" smtClean="0">
                <a:latin typeface="Arial" panose="020B0604020202020204" pitchFamily="34" charset="0"/>
                <a:cs typeface="Arial" panose="020B0604020202020204" pitchFamily="34" charset="0"/>
              </a:rPr>
              <a:t>.</a:t>
            </a:r>
          </a:p>
          <a:p>
            <a:pPr marL="457200" indent="-457200" algn="just">
              <a:lnSpc>
                <a:spcPct val="150000"/>
              </a:lnSpc>
              <a:buFont typeface="+mj-lt"/>
              <a:buAutoNum type="arabicPeriod"/>
            </a:pPr>
            <a:r>
              <a:rPr lang="ru-RU" sz="2400" b="1" dirty="0" err="1" smtClean="0">
                <a:latin typeface="Arial" panose="020B0604020202020204" pitchFamily="34" charset="0"/>
                <a:cs typeface="Arial" panose="020B0604020202020204" pitchFamily="34" charset="0"/>
              </a:rPr>
              <a:t>Поглибити</a:t>
            </a:r>
            <a:r>
              <a:rPr lang="ru-RU" sz="2400" b="1" dirty="0" smtClean="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єдиний</a:t>
            </a:r>
            <a:r>
              <a:rPr lang="ru-RU" sz="2400" b="1" dirty="0">
                <a:latin typeface="Arial" panose="020B0604020202020204" pitchFamily="34" charset="0"/>
                <a:cs typeface="Arial" panose="020B0604020202020204" pitchFamily="34" charset="0"/>
              </a:rPr>
              <a:t> </a:t>
            </a:r>
            <a:r>
              <a:rPr lang="ru-RU" sz="2400" b="1" dirty="0" err="1">
                <a:latin typeface="Arial" panose="020B0604020202020204" pitchFamily="34" charset="0"/>
                <a:cs typeface="Arial" panose="020B0604020202020204" pitchFamily="34" charset="0"/>
              </a:rPr>
              <a:t>ринок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щоб</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підтримувати</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стійку</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економіку</a:t>
            </a:r>
            <a:r>
              <a:rPr lang="ru-RU" sz="2400" dirty="0">
                <a:latin typeface="Arial" panose="020B0604020202020204" pitchFamily="34" charset="0"/>
                <a:cs typeface="Arial" panose="020B0604020202020204" pitchFamily="34" charset="0"/>
              </a:rPr>
              <a:t> чистого нуля, </a:t>
            </a:r>
            <a:r>
              <a:rPr lang="ru-RU" sz="2400" dirty="0" err="1">
                <a:latin typeface="Arial" panose="020B0604020202020204" pitchFamily="34" charset="0"/>
                <a:cs typeface="Arial" panose="020B0604020202020204" pitchFamily="34" charset="0"/>
              </a:rPr>
              <a:t>зосереджуючись</a:t>
            </a:r>
            <a:r>
              <a:rPr lang="ru-RU" sz="2400" dirty="0">
                <a:latin typeface="Arial" panose="020B0604020202020204" pitchFamily="34" charset="0"/>
                <a:cs typeface="Arial" panose="020B0604020202020204" pitchFamily="34" charset="0"/>
              </a:rPr>
              <a:t> на </a:t>
            </a:r>
            <a:r>
              <a:rPr lang="ru-RU" sz="2400" dirty="0" err="1">
                <a:latin typeface="Arial" panose="020B0604020202020204" pitchFamily="34" charset="0"/>
                <a:cs typeface="Arial" panose="020B0604020202020204" pitchFamily="34" charset="0"/>
              </a:rPr>
              <a:t>відкритій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стратегічній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автономії</a:t>
            </a:r>
            <a:r>
              <a:rPr lang="ru-RU" sz="2400" dirty="0">
                <a:latin typeface="Arial" panose="020B0604020202020204" pitchFamily="34" charset="0"/>
                <a:cs typeface="Arial" panose="020B0604020202020204" pitchFamily="34" charset="0"/>
              </a:rPr>
              <a:t> та </a:t>
            </a:r>
            <a:r>
              <a:rPr lang="ru-RU" sz="2400" dirty="0" err="1">
                <a:latin typeface="Arial" panose="020B0604020202020204" pitchFamily="34" charset="0"/>
                <a:cs typeface="Arial" panose="020B0604020202020204" pitchFamily="34" charset="0"/>
              </a:rPr>
              <a:t>економічній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безпеці</a:t>
            </a:r>
            <a:r>
              <a:rPr lang="ru-RU"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6961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0125" y="982639"/>
            <a:ext cx="11859905" cy="5718412"/>
          </a:xfrm>
        </p:spPr>
        <p:txBody>
          <a:bodyPr>
            <a:normAutofit/>
          </a:bodyPr>
          <a:lstStyle/>
          <a:p>
            <a:pPr marL="0" indent="180000" algn="just">
              <a:lnSpc>
                <a:spcPct val="160000"/>
              </a:lnSpc>
              <a:spcBef>
                <a:spcPts val="0"/>
              </a:spcBef>
              <a:buFont typeface="+mj-lt"/>
              <a:buAutoNum type="arabicPeriod" startAt="3"/>
            </a:pPr>
            <a:r>
              <a:rPr lang="ru-RU" dirty="0" smtClean="0">
                <a:latin typeface="Arial" panose="020B0604020202020204" pitchFamily="34" charset="0"/>
                <a:cs typeface="Arial" panose="020B0604020202020204" pitchFamily="34" charset="0"/>
              </a:rPr>
              <a:t> </a:t>
            </a:r>
            <a:r>
              <a:rPr lang="ru-RU" sz="3200" dirty="0" err="1" smtClean="0">
                <a:latin typeface="Arial" panose="020B0604020202020204" pitchFamily="34" charset="0"/>
                <a:cs typeface="Arial" panose="020B0604020202020204" pitchFamily="34" charset="0"/>
              </a:rPr>
              <a:t>Розширення</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пропозиції</a:t>
            </a:r>
            <a:r>
              <a:rPr lang="ru-RU" sz="3200" dirty="0">
                <a:latin typeface="Arial" panose="020B0604020202020204" pitchFamily="34" charset="0"/>
                <a:cs typeface="Arial" panose="020B0604020202020204" pitchFamily="34" charset="0"/>
              </a:rPr>
              <a:t> ЄС на </a:t>
            </a:r>
            <a:r>
              <a:rPr lang="ru-RU" sz="3200" dirty="0" err="1">
                <a:latin typeface="Arial" panose="020B0604020202020204" pitchFamily="34" charset="0"/>
                <a:cs typeface="Arial" panose="020B0604020202020204" pitchFamily="34" charset="0"/>
              </a:rPr>
              <a:t>глобальній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арені</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зміцнення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співпраці</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ключовими</a:t>
            </a:r>
            <a:r>
              <a:rPr lang="ru-RU" sz="3200" dirty="0">
                <a:latin typeface="Arial" panose="020B0604020202020204" pitchFamily="34" charset="0"/>
                <a:cs typeface="Arial" panose="020B0604020202020204" pitchFamily="34" charset="0"/>
              </a:rPr>
              <a:t> партнерами</a:t>
            </a:r>
            <a:r>
              <a:rPr lang="ru-RU" sz="3200" dirty="0" smtClean="0">
                <a:latin typeface="Arial" panose="020B0604020202020204" pitchFamily="34" charset="0"/>
                <a:cs typeface="Arial" panose="020B0604020202020204" pitchFamily="34" charset="0"/>
              </a:rPr>
              <a:t>.</a:t>
            </a:r>
          </a:p>
          <a:p>
            <a:pPr marL="0" indent="180000" algn="just">
              <a:lnSpc>
                <a:spcPct val="160000"/>
              </a:lnSpc>
              <a:spcBef>
                <a:spcPts val="0"/>
              </a:spcBef>
              <a:buFont typeface="+mj-lt"/>
              <a:buAutoNum type="arabicPeriod" startAt="3"/>
            </a:pPr>
            <a:r>
              <a:rPr lang="ru-RU" sz="3200" dirty="0" smtClean="0">
                <a:latin typeface="Arial" panose="020B0604020202020204" pitchFamily="34" charset="0"/>
                <a:cs typeface="Arial" panose="020B0604020202020204" pitchFamily="34" charset="0"/>
              </a:rPr>
              <a:t> </a:t>
            </a:r>
            <a:r>
              <a:rPr lang="ru-RU" sz="3200" dirty="0" err="1" smtClean="0">
                <a:latin typeface="Arial" panose="020B0604020202020204" pitchFamily="34" charset="0"/>
                <a:cs typeface="Arial" panose="020B0604020202020204" pitchFamily="34" charset="0"/>
              </a:rPr>
              <a:t>Підтримування</a:t>
            </a:r>
            <a:r>
              <a:rPr lang="ru-RU" sz="3200" dirty="0" smtClean="0">
                <a:latin typeface="Arial" panose="020B0604020202020204" pitchFamily="34" charset="0"/>
                <a:cs typeface="Arial" panose="020B0604020202020204" pitchFamily="34" charset="0"/>
              </a:rPr>
              <a:t> </a:t>
            </a:r>
            <a:r>
              <a:rPr lang="ru-RU" sz="3200" dirty="0" err="1" smtClean="0">
                <a:latin typeface="Arial" panose="020B0604020202020204" pitchFamily="34" charset="0"/>
                <a:cs typeface="Arial" panose="020B0604020202020204" pitchFamily="34" charset="0"/>
              </a:rPr>
              <a:t>зміни</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у </a:t>
            </a:r>
            <a:r>
              <a:rPr lang="ru-RU" sz="3200" dirty="0" err="1">
                <a:latin typeface="Arial" panose="020B0604020202020204" pitchFamily="34" charset="0"/>
                <a:cs typeface="Arial" panose="020B0604020202020204" pitchFamily="34" charset="0"/>
              </a:rPr>
              <a:t>виробництві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споживанні</a:t>
            </a:r>
            <a:r>
              <a:rPr lang="ru-RU" sz="3200" dirty="0">
                <a:latin typeface="Arial" panose="020B0604020202020204" pitchFamily="34" charset="0"/>
                <a:cs typeface="Arial" panose="020B0604020202020204" pitchFamily="34" charset="0"/>
              </a:rPr>
              <a:t> в </a:t>
            </a:r>
            <a:r>
              <a:rPr lang="ru-RU" sz="3200" dirty="0" err="1">
                <a:latin typeface="Arial" panose="020B0604020202020204" pitchFamily="34" charset="0"/>
                <a:cs typeface="Arial" panose="020B0604020202020204" pitchFamily="34" charset="0"/>
              </a:rPr>
              <a:t>бік</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стійкості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цільове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регулювання</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сприяння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збалансованому</a:t>
            </a:r>
            <a:r>
              <a:rPr lang="ru-RU" sz="3200" dirty="0">
                <a:latin typeface="Arial" panose="020B0604020202020204" pitchFamily="34" charset="0"/>
                <a:cs typeface="Arial" panose="020B0604020202020204" pitchFamily="34" charset="0"/>
              </a:rPr>
              <a:t> способу </a:t>
            </a:r>
            <a:r>
              <a:rPr lang="ru-RU" sz="3200" dirty="0" err="1">
                <a:latin typeface="Arial" panose="020B0604020202020204" pitchFamily="34" charset="0"/>
                <a:cs typeface="Arial" panose="020B0604020202020204" pitchFamily="34" charset="0"/>
              </a:rPr>
              <a:t>життя</a:t>
            </a:r>
            <a:r>
              <a:rPr lang="ru-RU" sz="3200" dirty="0" smtClean="0">
                <a:latin typeface="Arial" panose="020B0604020202020204" pitchFamily="34" charset="0"/>
                <a:cs typeface="Arial" panose="020B0604020202020204" pitchFamily="34" charset="0"/>
              </a:rPr>
              <a:t>.</a:t>
            </a:r>
          </a:p>
          <a:p>
            <a:pPr marL="0" indent="180000" algn="just">
              <a:lnSpc>
                <a:spcPct val="160000"/>
              </a:lnSpc>
              <a:spcBef>
                <a:spcPts val="0"/>
              </a:spcBef>
              <a:buFont typeface="+mj-lt"/>
              <a:buAutoNum type="arabicPeriod" startAt="3"/>
            </a:pPr>
            <a:r>
              <a:rPr lang="ru-RU" sz="3200" dirty="0" smtClean="0">
                <a:latin typeface="Arial" panose="020B0604020202020204" pitchFamily="34" charset="0"/>
                <a:cs typeface="Arial" panose="020B0604020202020204" pitchFamily="34" charset="0"/>
              </a:rPr>
              <a:t> Рух </a:t>
            </a:r>
            <a:r>
              <a:rPr lang="ru-RU" sz="3200" dirty="0">
                <a:latin typeface="Arial" panose="020B0604020202020204" pitchFamily="34" charset="0"/>
                <a:cs typeface="Arial" panose="020B0604020202020204" pitchFamily="34" charset="0"/>
              </a:rPr>
              <a:t>до «</a:t>
            </a:r>
            <a:r>
              <a:rPr lang="ru-RU" sz="3200" dirty="0" err="1">
                <a:latin typeface="Arial" panose="020B0604020202020204" pitchFamily="34" charset="0"/>
                <a:cs typeface="Arial" panose="020B0604020202020204" pitchFamily="34" charset="0"/>
              </a:rPr>
              <a:t>Європи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інвестицій</a:t>
            </a:r>
            <a:r>
              <a:rPr lang="ru-RU" sz="3200" dirty="0">
                <a:latin typeface="Arial" panose="020B0604020202020204" pitchFamily="34" charset="0"/>
                <a:cs typeface="Arial" panose="020B0604020202020204" pitchFamily="34" charset="0"/>
              </a:rPr>
              <a:t>» через </a:t>
            </a:r>
            <a:r>
              <a:rPr lang="ru-RU" sz="3200" dirty="0" err="1">
                <a:latin typeface="Arial" panose="020B0604020202020204" pitchFamily="34" charset="0"/>
                <a:cs typeface="Arial" panose="020B0604020202020204" pitchFamily="34" charset="0"/>
              </a:rPr>
              <a:t>громадські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каталізувати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фінансові</a:t>
            </a:r>
            <a:r>
              <a:rPr lang="ru-RU" sz="3200" dirty="0">
                <a:latin typeface="Arial" panose="020B0604020202020204" pitchFamily="34" charset="0"/>
                <a:cs typeface="Arial" panose="020B0604020202020204" pitchFamily="34" charset="0"/>
              </a:rPr>
              <a:t> потоки для </a:t>
            </a:r>
            <a:r>
              <a:rPr lang="ru-RU" sz="3200" dirty="0" err="1">
                <a:latin typeface="Arial" panose="020B0604020202020204" pitchFamily="34" charset="0"/>
                <a:cs typeface="Arial" panose="020B0604020202020204" pitchFamily="34" charset="0"/>
              </a:rPr>
              <a:t>переходів</a:t>
            </a:r>
            <a:r>
              <a:rPr lang="ru-RU" sz="3200" dirty="0" smtClean="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5324" y="125202"/>
            <a:ext cx="3352800" cy="704088"/>
          </a:xfrm>
          <a:prstGeom prst="rect">
            <a:avLst/>
          </a:prstGeom>
        </p:spPr>
      </p:pic>
    </p:spTree>
    <p:extLst>
      <p:ext uri="{BB962C8B-B14F-4D97-AF65-F5344CB8AC3E}">
        <p14:creationId xmlns:p14="http://schemas.microsoft.com/office/powerpoint/2010/main" val="3017958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230806" y="95534"/>
            <a:ext cx="3353091" cy="701101"/>
          </a:xfrm>
          <a:prstGeom prst="rect">
            <a:avLst/>
          </a:prstGeom>
        </p:spPr>
      </p:pic>
      <p:sp>
        <p:nvSpPr>
          <p:cNvPr id="3" name="Місце для вмісту 2"/>
          <p:cNvSpPr>
            <a:spLocks noGrp="1"/>
          </p:cNvSpPr>
          <p:nvPr>
            <p:ph idx="1"/>
          </p:nvPr>
        </p:nvSpPr>
        <p:spPr>
          <a:xfrm>
            <a:off x="122829" y="979463"/>
            <a:ext cx="11941791" cy="5735235"/>
          </a:xfrm>
        </p:spPr>
        <p:txBody>
          <a:bodyPr>
            <a:normAutofit/>
          </a:bodyPr>
          <a:lstStyle/>
          <a:p>
            <a:pPr marL="0" indent="180000" algn="just">
              <a:lnSpc>
                <a:spcPct val="150000"/>
              </a:lnSpc>
              <a:spcBef>
                <a:spcPts val="0"/>
              </a:spcBef>
              <a:buFont typeface="+mj-lt"/>
              <a:buAutoNum type="arabicPeriod" startAt="6"/>
            </a:pP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Формуваня</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державних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бюджетів</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придатних</a:t>
            </a:r>
            <a:r>
              <a:rPr lang="ru-RU" dirty="0">
                <a:latin typeface="Arial" panose="020B0604020202020204" pitchFamily="34" charset="0"/>
                <a:cs typeface="Arial" panose="020B0604020202020204" pitchFamily="34" charset="0"/>
              </a:rPr>
              <a:t> для </a:t>
            </a:r>
            <a:r>
              <a:rPr lang="ru-RU" dirty="0" err="1">
                <a:latin typeface="Arial" panose="020B0604020202020204" pitchFamily="34" charset="0"/>
                <a:cs typeface="Arial" panose="020B0604020202020204" pitchFamily="34" charset="0"/>
              </a:rPr>
              <a:t>стабільності</a:t>
            </a:r>
            <a:r>
              <a:rPr lang="ru-RU" dirty="0">
                <a:latin typeface="Arial" panose="020B0604020202020204" pitchFamily="34" charset="0"/>
                <a:cs typeface="Arial" panose="020B0604020202020204" pitchFamily="34" charset="0"/>
              </a:rPr>
              <a:t> за </a:t>
            </a:r>
            <a:r>
              <a:rPr lang="ru-RU" dirty="0" err="1">
                <a:latin typeface="Arial" panose="020B0604020202020204" pitchFamily="34" charset="0"/>
                <a:cs typeface="Arial" panose="020B0604020202020204" pitchFamily="34" charset="0"/>
              </a:rPr>
              <a:t>допомогою</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ефективної</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системи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оподаткування</a:t>
            </a:r>
            <a:r>
              <a:rPr lang="ru-RU" dirty="0">
                <a:latin typeface="Arial" panose="020B0604020202020204" pitchFamily="34" charset="0"/>
                <a:cs typeface="Arial" panose="020B0604020202020204" pitchFamily="34" charset="0"/>
              </a:rPr>
              <a:t> та </a:t>
            </a:r>
            <a:r>
              <a:rPr lang="ru-RU" dirty="0" err="1">
                <a:latin typeface="Arial" panose="020B0604020202020204" pitchFamily="34" charset="0"/>
                <a:cs typeface="Arial" panose="020B0604020202020204" pitchFamily="34" charset="0"/>
              </a:rPr>
              <a:t>державних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витрат</a:t>
            </a:r>
            <a:r>
              <a:rPr lang="ru-RU" dirty="0">
                <a:latin typeface="Arial" panose="020B0604020202020204" pitchFamily="34" charset="0"/>
                <a:cs typeface="Arial" panose="020B0604020202020204" pitchFamily="34" charset="0"/>
              </a:rPr>
              <a:t>.</a:t>
            </a:r>
          </a:p>
          <a:p>
            <a:pPr marL="0" indent="180000" algn="just">
              <a:lnSpc>
                <a:spcPct val="150000"/>
              </a:lnSpc>
              <a:spcBef>
                <a:spcPts val="0"/>
              </a:spcBef>
              <a:buFont typeface="+mj-lt"/>
              <a:buAutoNum type="arabicPeriod" startAt="6"/>
            </a:pPr>
            <a:r>
              <a:rPr lang="ru-RU" dirty="0" smtClean="0">
                <a:latin typeface="Arial" panose="020B0604020202020204" pitchFamily="34" charset="0"/>
                <a:cs typeface="Arial" panose="020B0604020202020204" pitchFamily="34" charset="0"/>
              </a:rPr>
              <a:t> Подальше </a:t>
            </a:r>
            <a:r>
              <a:rPr lang="ru-RU" dirty="0" err="1">
                <a:latin typeface="Arial" panose="020B0604020202020204" pitchFamily="34" charset="0"/>
                <a:cs typeface="Arial" panose="020B0604020202020204" pitchFamily="34" charset="0"/>
              </a:rPr>
              <a:t>переміщення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політичних</a:t>
            </a:r>
            <a:r>
              <a:rPr lang="ru-RU" dirty="0">
                <a:latin typeface="Arial" panose="020B0604020202020204" pitchFamily="34" charset="0"/>
                <a:cs typeface="Arial" panose="020B0604020202020204" pitchFamily="34" charset="0"/>
              </a:rPr>
              <a:t> та </a:t>
            </a:r>
            <a:r>
              <a:rPr lang="ru-RU" dirty="0" err="1">
                <a:latin typeface="Arial" panose="020B0604020202020204" pitchFamily="34" charset="0"/>
                <a:cs typeface="Arial" panose="020B0604020202020204" pitchFamily="34" charset="0"/>
              </a:rPr>
              <a:t>економічних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показників</a:t>
            </a:r>
            <a:r>
              <a:rPr lang="ru-RU" dirty="0">
                <a:latin typeface="Arial" panose="020B0604020202020204" pitchFamily="34" charset="0"/>
                <a:cs typeface="Arial" panose="020B0604020202020204" pitchFamily="34" charset="0"/>
              </a:rPr>
              <a:t> у </a:t>
            </a:r>
            <a:r>
              <a:rPr lang="ru-RU" dirty="0" err="1">
                <a:latin typeface="Arial" panose="020B0604020202020204" pitchFamily="34" charset="0"/>
                <a:cs typeface="Arial" panose="020B0604020202020204" pitchFamily="34" charset="0"/>
              </a:rPr>
              <a:t>бік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стійкого</a:t>
            </a:r>
            <a:r>
              <a:rPr lang="ru-RU" dirty="0">
                <a:latin typeface="Arial" panose="020B0604020202020204" pitchFamily="34" charset="0"/>
                <a:cs typeface="Arial" panose="020B0604020202020204" pitchFamily="34" charset="0"/>
              </a:rPr>
              <a:t> та </a:t>
            </a:r>
            <a:r>
              <a:rPr lang="ru-RU" dirty="0" err="1">
                <a:latin typeface="Arial" panose="020B0604020202020204" pitchFamily="34" charset="0"/>
                <a:cs typeface="Arial" panose="020B0604020202020204" pitchFamily="34" charset="0"/>
              </a:rPr>
              <a:t>інклюзивного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добробуту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зокрема</a:t>
            </a:r>
            <a:r>
              <a:rPr lang="ru-RU" dirty="0">
                <a:latin typeface="Arial" panose="020B0604020202020204" pitchFamily="34" charset="0"/>
                <a:cs typeface="Arial" panose="020B0604020202020204" pitchFamily="34" charset="0"/>
              </a:rPr>
              <a:t> шляхом </a:t>
            </a:r>
            <a:r>
              <a:rPr lang="ru-RU" dirty="0" err="1">
                <a:latin typeface="Arial" panose="020B0604020202020204" pitchFamily="34" charset="0"/>
                <a:cs typeface="Arial" panose="020B0604020202020204" pitchFamily="34" charset="0"/>
              </a:rPr>
              <a:t>коригування</a:t>
            </a:r>
            <a:r>
              <a:rPr lang="ru-RU" dirty="0">
                <a:latin typeface="Arial" panose="020B0604020202020204" pitchFamily="34" charset="0"/>
                <a:cs typeface="Arial" panose="020B0604020202020204" pitchFamily="34" charset="0"/>
              </a:rPr>
              <a:t> ВВП на </a:t>
            </a:r>
            <a:r>
              <a:rPr lang="ru-RU" dirty="0" err="1">
                <a:latin typeface="Arial" panose="020B0604020202020204" pitchFamily="34" charset="0"/>
                <a:cs typeface="Arial" panose="020B0604020202020204" pitchFamily="34" charset="0"/>
              </a:rPr>
              <a:t>різні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фактори</a:t>
            </a:r>
            <a:r>
              <a:rPr lang="ru-RU" dirty="0">
                <a:latin typeface="Arial" panose="020B0604020202020204" pitchFamily="34" charset="0"/>
                <a:cs typeface="Arial" panose="020B0604020202020204" pitchFamily="34" charset="0"/>
              </a:rPr>
              <a:t>.</a:t>
            </a:r>
          </a:p>
          <a:p>
            <a:pPr marL="0" indent="180000" algn="just">
              <a:lnSpc>
                <a:spcPct val="150000"/>
              </a:lnSpc>
              <a:spcBef>
                <a:spcPts val="0"/>
              </a:spcBef>
              <a:buFont typeface="+mj-lt"/>
              <a:buAutoNum type="arabicPeriod" startAt="6"/>
            </a:pP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Переконання</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що</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всі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європейці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можуть</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зробити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свій</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внесок</a:t>
            </a:r>
            <a:r>
              <a:rPr lang="ru-RU" dirty="0">
                <a:latin typeface="Arial" panose="020B0604020202020204" pitchFamily="34" charset="0"/>
                <a:cs typeface="Arial" panose="020B0604020202020204" pitchFamily="34" charset="0"/>
              </a:rPr>
              <a:t> у </a:t>
            </a:r>
            <a:r>
              <a:rPr lang="ru-RU" dirty="0" err="1">
                <a:latin typeface="Arial" panose="020B0604020202020204" pitchFamily="34" charset="0"/>
                <a:cs typeface="Arial" panose="020B0604020202020204" pitchFamily="34" charset="0"/>
              </a:rPr>
              <a:t>перехід</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збільшивши</a:t>
            </a:r>
            <a:r>
              <a:rPr lang="ru-RU" dirty="0">
                <a:latin typeface="Arial" panose="020B0604020202020204" pitchFamily="34" charset="0"/>
                <a:cs typeface="Arial" panose="020B0604020202020204" pitchFamily="34" charset="0"/>
              </a:rPr>
              <a:t> участь на ринку </a:t>
            </a:r>
            <a:r>
              <a:rPr lang="ru-RU" dirty="0" err="1">
                <a:latin typeface="Arial" panose="020B0604020202020204" pitchFamily="34" charset="0"/>
                <a:cs typeface="Arial" panose="020B0604020202020204" pitchFamily="34" charset="0"/>
              </a:rPr>
              <a:t>праці</a:t>
            </a:r>
            <a:r>
              <a:rPr lang="ru-RU" dirty="0">
                <a:latin typeface="Arial" panose="020B0604020202020204" pitchFamily="34" charset="0"/>
                <a:cs typeface="Arial" panose="020B0604020202020204" pitchFamily="34" charset="0"/>
              </a:rPr>
              <a:t> та </a:t>
            </a:r>
            <a:r>
              <a:rPr lang="ru-RU" dirty="0" err="1">
                <a:latin typeface="Arial" panose="020B0604020202020204" pitchFamily="34" charset="0"/>
                <a:cs typeface="Arial" panose="020B0604020202020204" pitchFamily="34" charset="0"/>
              </a:rPr>
              <a:t>зосередившись</a:t>
            </a:r>
            <a:r>
              <a:rPr lang="ru-RU" dirty="0">
                <a:latin typeface="Arial" panose="020B0604020202020204" pitchFamily="34" charset="0"/>
                <a:cs typeface="Arial" panose="020B0604020202020204" pitchFamily="34" charset="0"/>
              </a:rPr>
              <a:t> на </a:t>
            </a:r>
            <a:r>
              <a:rPr lang="ru-RU" dirty="0" err="1">
                <a:latin typeface="Arial" panose="020B0604020202020204" pitchFamily="34" charset="0"/>
                <a:cs typeface="Arial" panose="020B0604020202020204" pitchFamily="34" charset="0"/>
              </a:rPr>
              <a:t>майбутніх</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навичках</a:t>
            </a:r>
            <a:r>
              <a:rPr lang="ru-RU" dirty="0" smtClean="0">
                <a:latin typeface="Arial" panose="020B0604020202020204" pitchFamily="34" charset="0"/>
                <a:cs typeface="Arial" panose="020B0604020202020204" pitchFamily="34" charset="0"/>
              </a:rPr>
              <a:t>.</a:t>
            </a:r>
            <a:endParaRPr lang="ru-RU" dirty="0"/>
          </a:p>
        </p:txBody>
      </p:sp>
    </p:spTree>
    <p:extLst>
      <p:ext uri="{BB962C8B-B14F-4D97-AF65-F5344CB8AC3E}">
        <p14:creationId xmlns:p14="http://schemas.microsoft.com/office/powerpoint/2010/main" val="2094549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2830" y="941696"/>
            <a:ext cx="11859904" cy="5759355"/>
          </a:xfrm>
        </p:spPr>
        <p:txBody>
          <a:bodyPr>
            <a:normAutofit/>
          </a:bodyPr>
          <a:lstStyle/>
          <a:p>
            <a:pPr marL="514350" indent="-514350" algn="just">
              <a:lnSpc>
                <a:spcPct val="150000"/>
              </a:lnSpc>
              <a:spcBef>
                <a:spcPts val="0"/>
              </a:spcBef>
              <a:buFont typeface="+mj-lt"/>
              <a:buAutoNum type="arabicPeriod" startAt="9"/>
            </a:pPr>
            <a:r>
              <a:rPr lang="ru-RU" sz="3200" dirty="0" smtClean="0">
                <a:latin typeface="Arial" panose="020B0604020202020204" pitchFamily="34" charset="0"/>
                <a:cs typeface="Arial" panose="020B0604020202020204" pitchFamily="34" charset="0"/>
              </a:rPr>
              <a:t> </a:t>
            </a:r>
            <a:r>
              <a:rPr lang="ru-RU" sz="3600" dirty="0" err="1" smtClean="0">
                <a:latin typeface="Arial" panose="020B0604020202020204" pitchFamily="34" charset="0"/>
                <a:cs typeface="Arial" panose="020B0604020202020204" pitchFamily="34" charset="0"/>
              </a:rPr>
              <a:t>Зміцнення</a:t>
            </a:r>
            <a:r>
              <a:rPr lang="ru-RU" sz="3600" dirty="0" smtClean="0">
                <a:latin typeface="Arial" panose="020B0604020202020204" pitchFamily="34" charset="0"/>
                <a:cs typeface="Arial" panose="020B0604020202020204" pitchFamily="34" charset="0"/>
              </a:rPr>
              <a:t> </a:t>
            </a:r>
            <a:r>
              <a:rPr lang="ru-RU" sz="3600" dirty="0" err="1" smtClean="0">
                <a:latin typeface="Arial" panose="020B0604020202020204" pitchFamily="34" charset="0"/>
                <a:cs typeface="Arial" panose="020B0604020202020204" pitchFamily="34" charset="0"/>
              </a:rPr>
              <a:t>демократії</a:t>
            </a:r>
            <a:r>
              <a:rPr lang="ru-RU" sz="3600" dirty="0" smtClean="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справедливістю</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поколінь</a:t>
            </a:r>
            <a:r>
              <a:rPr lang="ru-RU" sz="3600" dirty="0">
                <a:latin typeface="Arial" panose="020B0604020202020204" pitchFamily="34" charset="0"/>
                <a:cs typeface="Arial" panose="020B0604020202020204" pitchFamily="34" charset="0"/>
              </a:rPr>
              <a:t> у </a:t>
            </a:r>
            <a:r>
              <a:rPr lang="ru-RU" sz="3600" dirty="0" err="1">
                <a:latin typeface="Arial" panose="020B0604020202020204" pitchFamily="34" charset="0"/>
                <a:cs typeface="Arial" panose="020B0604020202020204" pitchFamily="34" charset="0"/>
              </a:rPr>
              <a:t>центрі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формування</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політики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щоб</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посилити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підтримку</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переходів</a:t>
            </a:r>
            <a:r>
              <a:rPr lang="ru-RU" sz="3600" dirty="0" smtClean="0">
                <a:latin typeface="Arial" panose="020B0604020202020204" pitchFamily="34" charset="0"/>
                <a:cs typeface="Arial" panose="020B0604020202020204" pitchFamily="34" charset="0"/>
              </a:rPr>
              <a:t>.</a:t>
            </a:r>
          </a:p>
          <a:p>
            <a:pPr marL="514350" indent="-514350" algn="just">
              <a:lnSpc>
                <a:spcPct val="150000"/>
              </a:lnSpc>
              <a:spcBef>
                <a:spcPts val="0"/>
              </a:spcBef>
              <a:buFont typeface="+mj-lt"/>
              <a:buAutoNum type="arabicPeriod" startAt="9"/>
            </a:pPr>
            <a:r>
              <a:rPr lang="ru-RU" sz="3600" dirty="0" smtClean="0">
                <a:latin typeface="Arial" panose="020B0604020202020204" pitchFamily="34" charset="0"/>
                <a:cs typeface="Arial" panose="020B0604020202020204" pitchFamily="34" charset="0"/>
              </a:rPr>
              <a:t> </a:t>
            </a:r>
            <a:r>
              <a:rPr lang="ru-RU" sz="3600" dirty="0" err="1" smtClean="0">
                <a:latin typeface="Arial" panose="020B0604020202020204" pitchFamily="34" charset="0"/>
                <a:cs typeface="Arial" panose="020B0604020202020204" pitchFamily="34" charset="0"/>
              </a:rPr>
              <a:t>Доповнення</a:t>
            </a:r>
            <a:r>
              <a:rPr lang="ru-RU" sz="3600" dirty="0" smtClean="0">
                <a:latin typeface="Arial" panose="020B0604020202020204" pitchFamily="34" charset="0"/>
                <a:cs typeface="Arial" panose="020B0604020202020204" pitchFamily="34" charset="0"/>
              </a:rPr>
              <a:t> </a:t>
            </a:r>
            <a:r>
              <a:rPr lang="ru-RU" sz="3600" dirty="0" err="1" smtClean="0">
                <a:latin typeface="Arial" panose="020B0604020202020204" pitchFamily="34" charset="0"/>
                <a:cs typeface="Arial" panose="020B0604020202020204" pitchFamily="34" charset="0"/>
              </a:rPr>
              <a:t>цивільного</a:t>
            </a:r>
            <a:r>
              <a:rPr lang="ru-RU" sz="3600" dirty="0" smtClean="0">
                <a:latin typeface="Arial" panose="020B0604020202020204" pitchFamily="34" charset="0"/>
                <a:cs typeface="Arial" panose="020B0604020202020204" pitchFamily="34" charset="0"/>
              </a:rPr>
              <a:t> </a:t>
            </a:r>
            <a:r>
              <a:rPr lang="ru-RU" sz="3600" dirty="0" err="1" smtClean="0">
                <a:latin typeface="Arial" panose="020B0604020202020204" pitchFamily="34" charset="0"/>
                <a:cs typeface="Arial" panose="020B0604020202020204" pitchFamily="34" charset="0"/>
              </a:rPr>
              <a:t>захисту</a:t>
            </a:r>
            <a:r>
              <a:rPr lang="ru-RU" sz="3600" dirty="0" smtClean="0">
                <a:latin typeface="Arial" panose="020B0604020202020204" pitchFamily="34" charset="0"/>
                <a:cs typeface="Arial" panose="020B0604020202020204" pitchFamily="34" charset="0"/>
              </a:rPr>
              <a:t> </a:t>
            </a:r>
            <a:r>
              <a:rPr lang="ru-RU" sz="3600" dirty="0">
                <a:latin typeface="Arial" panose="020B0604020202020204" pitchFamily="34" charset="0"/>
                <a:cs typeface="Arial" panose="020B0604020202020204" pitchFamily="34" charset="0"/>
              </a:rPr>
              <a:t>«</a:t>
            </a:r>
            <a:r>
              <a:rPr lang="ru-RU" sz="3600" dirty="0" err="1">
                <a:latin typeface="Arial" panose="020B0604020202020204" pitchFamily="34" charset="0"/>
                <a:cs typeface="Arial" panose="020B0604020202020204" pitchFamily="34" charset="0"/>
              </a:rPr>
              <a:t>цивільним</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запобіганням</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зміцнивши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інструментарій</a:t>
            </a:r>
            <a:r>
              <a:rPr lang="ru-RU" sz="3600" dirty="0">
                <a:latin typeface="Arial" panose="020B0604020202020204" pitchFamily="34" charset="0"/>
                <a:cs typeface="Arial" panose="020B0604020202020204" pitchFamily="34" charset="0"/>
              </a:rPr>
              <a:t> ЄС </a:t>
            </a:r>
            <a:r>
              <a:rPr lang="ru-RU" sz="3600" dirty="0" err="1">
                <a:latin typeface="Arial" panose="020B0604020202020204" pitchFamily="34" charset="0"/>
                <a:cs typeface="Arial" panose="020B0604020202020204" pitchFamily="34" charset="0"/>
              </a:rPr>
              <a:t>щодо</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готовності</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реагування</a:t>
            </a:r>
            <a:r>
              <a:rPr lang="ru-RU" sz="36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a:stretch>
            <a:fillRect/>
          </a:stretch>
        </p:blipFill>
        <p:spPr>
          <a:xfrm>
            <a:off x="4230806" y="95534"/>
            <a:ext cx="3353091" cy="701101"/>
          </a:xfrm>
          <a:prstGeom prst="rect">
            <a:avLst/>
          </a:prstGeom>
        </p:spPr>
      </p:pic>
    </p:spTree>
    <p:extLst>
      <p:ext uri="{BB962C8B-B14F-4D97-AF65-F5344CB8AC3E}">
        <p14:creationId xmlns:p14="http://schemas.microsoft.com/office/powerpoint/2010/main" val="3728836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162" y="1527961"/>
            <a:ext cx="11936105" cy="1133351"/>
          </a:xfrm>
        </p:spPr>
        <p:txBody>
          <a:bodyPr>
            <a:normAutofit fontScale="90000"/>
          </a:bodyPr>
          <a:lstStyle/>
          <a:p>
            <a:pPr algn="ctr"/>
            <a:r>
              <a:rPr lang="ru-RU" b="1" dirty="0" err="1">
                <a:latin typeface="Arial" panose="020B0604020202020204" pitchFamily="34" charset="0"/>
                <a:cs typeface="Arial" panose="020B0604020202020204" pitchFamily="34" charset="0"/>
              </a:rPr>
              <a:t>Збалансована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цифрова</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екосистема</a:t>
            </a:r>
            <a:r>
              <a:rPr lang="ru-RU" b="1" dirty="0">
                <a:latin typeface="Arial" panose="020B0604020202020204" pitchFamily="34" charset="0"/>
                <a:cs typeface="Arial" panose="020B0604020202020204" pitchFamily="34" charset="0"/>
              </a:rPr>
              <a:t>, яка </a:t>
            </a:r>
            <a:r>
              <a:rPr lang="ru-RU" b="1" dirty="0" err="1">
                <a:latin typeface="Arial" panose="020B0604020202020204" pitchFamily="34" charset="0"/>
                <a:cs typeface="Arial" panose="020B0604020202020204" pitchFamily="34" charset="0"/>
              </a:rPr>
              <a:t>стимулює</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цифрові</a:t>
            </a:r>
            <a:r>
              <a:rPr lang="ru-RU" b="1" dirty="0">
                <a:latin typeface="Arial" panose="020B0604020202020204" pitchFamily="34" charset="0"/>
                <a:cs typeface="Arial" panose="020B0604020202020204" pitchFamily="34" charset="0"/>
              </a:rPr>
              <a:t> </a:t>
            </a:r>
            <a:r>
              <a:rPr lang="ru-RU" b="1" dirty="0" err="1">
                <a:latin typeface="Arial" panose="020B0604020202020204" pitchFamily="34" charset="0"/>
                <a:cs typeface="Arial" panose="020B0604020202020204" pitchFamily="34" charset="0"/>
              </a:rPr>
              <a:t>інновації</a:t>
            </a:r>
            <a:endParaRPr lang="ru-RU" sz="4000" b="1" cap="all"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142163" y="2495226"/>
            <a:ext cx="11936105" cy="4233119"/>
          </a:xfrm>
        </p:spPr>
        <p:txBody>
          <a:bodyPr>
            <a:normAutofit fontScale="85000" lnSpcReduction="20000"/>
          </a:bodyPr>
          <a:lstStyle/>
          <a:p>
            <a:pPr>
              <a:lnSpc>
                <a:spcPct val="150000"/>
              </a:lnSpc>
              <a:spcBef>
                <a:spcPts val="0"/>
              </a:spcBef>
              <a:buFont typeface="Wingdings" panose="05000000000000000000" pitchFamily="2" charset="2"/>
              <a:buChar char="ü"/>
            </a:pPr>
            <a:r>
              <a:rPr lang="uk-UA" sz="4000" dirty="0">
                <a:latin typeface="Arial" panose="020B0604020202020204" pitchFamily="34" charset="0"/>
                <a:cs typeface="Arial" panose="020B0604020202020204" pitchFamily="34" charset="0"/>
              </a:rPr>
              <a:t>Нові технології, такі як Інтернет речей (</a:t>
            </a:r>
            <a:r>
              <a:rPr lang="en-US" sz="4000" dirty="0" err="1">
                <a:latin typeface="Arial" panose="020B0604020202020204" pitchFamily="34" charset="0"/>
                <a:cs typeface="Arial" panose="020B0604020202020204" pitchFamily="34" charset="0"/>
              </a:rPr>
              <a:t>IoT</a:t>
            </a:r>
            <a:r>
              <a:rPr lang="en-US" sz="4000" dirty="0">
                <a:latin typeface="Arial" panose="020B0604020202020204" pitchFamily="34" charset="0"/>
                <a:cs typeface="Arial" panose="020B0604020202020204" pitchFamily="34" charset="0"/>
              </a:rPr>
              <a:t>), </a:t>
            </a:r>
            <a:r>
              <a:rPr lang="uk-UA" sz="4000" dirty="0">
                <a:latin typeface="Arial" panose="020B0604020202020204" pitchFamily="34" charset="0"/>
                <a:cs typeface="Arial" panose="020B0604020202020204" pitchFamily="34" charset="0"/>
              </a:rPr>
              <a:t>штучний інтелект (</a:t>
            </a:r>
            <a:r>
              <a:rPr lang="en-US" sz="4000" dirty="0">
                <a:latin typeface="Arial" panose="020B0604020202020204" pitchFamily="34" charset="0"/>
                <a:cs typeface="Arial" panose="020B0604020202020204" pitchFamily="34" charset="0"/>
              </a:rPr>
              <a:t>AI), 5G </a:t>
            </a:r>
            <a:r>
              <a:rPr lang="uk-UA" sz="4000" dirty="0">
                <a:latin typeface="Arial" panose="020B0604020202020204" pitchFamily="34" charset="0"/>
                <a:cs typeface="Arial" panose="020B0604020202020204" pitchFamily="34" charset="0"/>
              </a:rPr>
              <a:t>і віртуальна реальність, створюють нові парадигми для досвіду користувачів і бізнес-моделей. Однак, щоб повністю розкрити потенціал цих технологій, потрібна ефективна мережа з високою пропускною здатністю.</a:t>
            </a:r>
            <a:endParaRPr lang="ru-RU" sz="40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814" y="288975"/>
            <a:ext cx="3352800" cy="704088"/>
          </a:xfrm>
          <a:prstGeom prst="rect">
            <a:avLst/>
          </a:prstGeom>
        </p:spPr>
      </p:pic>
    </p:spTree>
    <p:extLst>
      <p:ext uri="{BB962C8B-B14F-4D97-AF65-F5344CB8AC3E}">
        <p14:creationId xmlns:p14="http://schemas.microsoft.com/office/powerpoint/2010/main" val="1924271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32762" y="815642"/>
            <a:ext cx="9719387" cy="590373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882" y="111554"/>
            <a:ext cx="3352800" cy="704088"/>
          </a:xfrm>
          <a:prstGeom prst="rect">
            <a:avLst/>
          </a:prstGeom>
        </p:spPr>
      </p:pic>
    </p:spTree>
    <p:extLst>
      <p:ext uri="{BB962C8B-B14F-4D97-AF65-F5344CB8AC3E}">
        <p14:creationId xmlns:p14="http://schemas.microsoft.com/office/powerpoint/2010/main" val="4158136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32012" y="1528549"/>
            <a:ext cx="11805313" cy="5172502"/>
          </a:xfrm>
        </p:spPr>
        <p:txBody>
          <a:bodyPr>
            <a:noAutofit/>
          </a:bodyPr>
          <a:lstStyle/>
          <a:p>
            <a:pPr marL="0" indent="180000" algn="just">
              <a:lnSpc>
                <a:spcPct val="150000"/>
              </a:lnSpc>
              <a:spcBef>
                <a:spcPts val="0"/>
              </a:spcBef>
            </a:pPr>
            <a:r>
              <a:rPr lang="uk-UA" sz="3200" dirty="0" smtClean="0">
                <a:latin typeface="Arial" panose="020B0604020202020204" pitchFamily="34" charset="0"/>
                <a:cs typeface="Arial" panose="020B0604020202020204" pitchFamily="34" charset="0"/>
              </a:rPr>
              <a:t>Для того </a:t>
            </a:r>
            <a:r>
              <a:rPr lang="ru-RU" sz="3200" dirty="0" err="1" smtClean="0">
                <a:latin typeface="Arial" panose="020B0604020202020204" pitchFamily="34" charset="0"/>
                <a:cs typeface="Arial" panose="020B0604020202020204" pitchFamily="34" charset="0"/>
              </a:rPr>
              <a:t>щоб</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інновації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функціонували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належним</a:t>
            </a:r>
            <a:r>
              <a:rPr lang="ru-RU" sz="3200" dirty="0">
                <a:latin typeface="Arial" panose="020B0604020202020204" pitchFamily="34" charset="0"/>
                <a:cs typeface="Arial" panose="020B0604020202020204" pitchFamily="34" charset="0"/>
              </a:rPr>
              <a:t> чином і </a:t>
            </a:r>
            <a:r>
              <a:rPr lang="ru-RU" sz="3200" dirty="0" err="1">
                <a:latin typeface="Arial" panose="020B0604020202020204" pitchFamily="34" charset="0"/>
                <a:cs typeface="Arial" panose="020B0604020202020204" pitchFamily="34" charset="0"/>
              </a:rPr>
              <a:t>були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стійкими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важливо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забезпечити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збалансований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розподіл</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цінностей</a:t>
            </a:r>
            <a:r>
              <a:rPr lang="ru-RU" sz="3200" dirty="0">
                <a:latin typeface="Arial" panose="020B0604020202020204" pitchFamily="34" charset="0"/>
                <a:cs typeface="Arial" panose="020B0604020202020204" pitchFamily="34" charset="0"/>
              </a:rPr>
              <a:t> у </a:t>
            </a:r>
            <a:r>
              <a:rPr lang="ru-RU" sz="3200" dirty="0" err="1">
                <a:latin typeface="Arial" panose="020B0604020202020204" pitchFamily="34" charset="0"/>
                <a:cs typeface="Arial" panose="020B0604020202020204" pitchFamily="34" charset="0"/>
              </a:rPr>
              <a:t>цифровій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екосистемі</a:t>
            </a:r>
            <a:r>
              <a:rPr lang="ru-RU" sz="3200" dirty="0">
                <a:latin typeface="Arial" panose="020B0604020202020204" pitchFamily="34" charset="0"/>
                <a:cs typeface="Arial" panose="020B0604020202020204" pitchFamily="34" charset="0"/>
              </a:rPr>
              <a:t> та не </a:t>
            </a:r>
            <a:r>
              <a:rPr lang="ru-RU" sz="3200" dirty="0" err="1">
                <a:latin typeface="Arial" panose="020B0604020202020204" pitchFamily="34" charset="0"/>
                <a:cs typeface="Arial" panose="020B0604020202020204" pitchFamily="34" charset="0"/>
              </a:rPr>
              <a:t>надавати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перевагу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кільком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обраним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гравцям</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Будь-</a:t>
            </a:r>
            <a:r>
              <a:rPr lang="ru-RU" sz="3200" dirty="0" err="1" smtClean="0">
                <a:latin typeface="Arial" panose="020B0604020202020204" pitchFamily="34" charset="0"/>
                <a:cs typeface="Arial" panose="020B0604020202020204" pitchFamily="34" charset="0"/>
              </a:rPr>
              <a:t>який</a:t>
            </a:r>
            <a:r>
              <a:rPr lang="ru-RU" sz="3200" dirty="0" smtClean="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дисбаланс </a:t>
            </a:r>
            <a:r>
              <a:rPr lang="ru-RU" sz="3200" dirty="0" err="1">
                <a:latin typeface="Arial" panose="020B0604020202020204" pitchFamily="34" charset="0"/>
                <a:cs typeface="Arial" panose="020B0604020202020204" pitchFamily="34" charset="0"/>
              </a:rPr>
              <a:t>може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порушити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інноваційний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процес</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призвести</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негативних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зовнішніх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ефектів</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всієї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екосистеми</a:t>
            </a:r>
            <a:r>
              <a:rPr lang="ru-RU" sz="3200" dirty="0">
                <a:latin typeface="Arial" panose="020B0604020202020204" pitchFamily="34" charset="0"/>
                <a:cs typeface="Arial" panose="020B0604020202020204" pitchFamily="34" charset="0"/>
              </a:rPr>
              <a:t>.</a:t>
            </a:r>
            <a:endParaRPr lang="ru-RU" sz="3200"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640" y="138850"/>
            <a:ext cx="5902733" cy="1239574"/>
          </a:xfrm>
          <a:prstGeom prst="rect">
            <a:avLst/>
          </a:prstGeom>
        </p:spPr>
      </p:pic>
    </p:spTree>
    <p:extLst>
      <p:ext uri="{BB962C8B-B14F-4D97-AF65-F5344CB8AC3E}">
        <p14:creationId xmlns:p14="http://schemas.microsoft.com/office/powerpoint/2010/main" val="323680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478" y="815642"/>
            <a:ext cx="11859904" cy="667106"/>
          </a:xfrm>
        </p:spPr>
        <p:txBody>
          <a:bodyPr>
            <a:normAutofit fontScale="90000"/>
          </a:bodyPr>
          <a:lstStyle/>
          <a:p>
            <a:pPr algn="ctr"/>
            <a:r>
              <a:rPr lang="ru-RU" b="1" dirty="0" err="1" smtClean="0">
                <a:latin typeface="Arial" panose="020B0604020202020204" pitchFamily="34" charset="0"/>
                <a:cs typeface="Arial" panose="020B0604020202020204" pitchFamily="34" charset="0"/>
              </a:rPr>
              <a:t>Зм</a:t>
            </a:r>
            <a:r>
              <a:rPr lang="uk-UA" b="1" dirty="0" err="1" smtClean="0">
                <a:latin typeface="Arial" panose="020B0604020202020204" pitchFamily="34" charset="0"/>
                <a:cs typeface="Arial" panose="020B0604020202020204" pitchFamily="34" charset="0"/>
              </a:rPr>
              <a:t>іст</a:t>
            </a:r>
            <a:endParaRPr lang="ru-RU" b="1" dirty="0">
              <a:latin typeface="Arial" panose="020B0604020202020204" pitchFamily="34" charset="0"/>
              <a:cs typeface="Arial" panose="020B0604020202020204" pitchFamily="34" charset="0"/>
            </a:endParaRPr>
          </a:p>
        </p:txBody>
      </p:sp>
      <p:sp>
        <p:nvSpPr>
          <p:cNvPr id="3" name="Місце для вмісту 2"/>
          <p:cNvSpPr>
            <a:spLocks noGrp="1"/>
          </p:cNvSpPr>
          <p:nvPr>
            <p:ph idx="1"/>
          </p:nvPr>
        </p:nvSpPr>
        <p:spPr>
          <a:xfrm>
            <a:off x="136478" y="1519730"/>
            <a:ext cx="11859904" cy="5181321"/>
          </a:xfrm>
        </p:spPr>
        <p:txBody>
          <a:bodyPr>
            <a:normAutofit fontScale="85000" lnSpcReduction="20000"/>
          </a:bodyPr>
          <a:lstStyle/>
          <a:p>
            <a:pPr marL="0" indent="180000" algn="just">
              <a:lnSpc>
                <a:spcPct val="160000"/>
              </a:lnSpc>
              <a:spcBef>
                <a:spcPts val="0"/>
              </a:spcBef>
            </a:pPr>
            <a:r>
              <a:rPr lang="uk-UA" sz="4000" b="1" dirty="0" smtClean="0">
                <a:latin typeface="Arial" panose="020B0604020202020204" pitchFamily="34" charset="0"/>
                <a:cs typeface="Arial" panose="020B0604020202020204" pitchFamily="34" charset="0"/>
              </a:rPr>
              <a:t>1. Актуальність</a:t>
            </a:r>
          </a:p>
          <a:p>
            <a:pPr marL="0" indent="180000" algn="just">
              <a:lnSpc>
                <a:spcPct val="160000"/>
              </a:lnSpc>
              <a:spcBef>
                <a:spcPts val="0"/>
              </a:spcBef>
            </a:pPr>
            <a:r>
              <a:rPr lang="uk-UA" sz="4000" b="1" dirty="0" smtClean="0">
                <a:latin typeface="Arial" panose="020B0604020202020204" pitchFamily="34" charset="0"/>
                <a:cs typeface="Arial" panose="020B0604020202020204" pitchFamily="34" charset="0"/>
              </a:rPr>
              <a:t>2. </a:t>
            </a:r>
            <a:r>
              <a:rPr lang="en-US" sz="4000" b="1" dirty="0" smtClean="0">
                <a:latin typeface="Arial" panose="020B0604020202020204" pitchFamily="34" charset="0"/>
                <a:cs typeface="Arial" panose="020B0604020202020204" pitchFamily="34" charset="0"/>
              </a:rPr>
              <a:t>C</a:t>
            </a:r>
            <a:r>
              <a:rPr lang="ru-RU" sz="4000" b="1" dirty="0" smtClean="0">
                <a:latin typeface="Arial" panose="020B0604020202020204" pitchFamily="34" charset="0"/>
                <a:cs typeface="Arial" panose="020B0604020202020204" pitchFamily="34" charset="0"/>
              </a:rPr>
              <a:t>талий </a:t>
            </a:r>
            <a:r>
              <a:rPr lang="ru-RU" sz="4000" b="1" dirty="0" err="1">
                <a:latin typeface="Arial" panose="020B0604020202020204" pitchFamily="34" charset="0"/>
                <a:cs typeface="Arial" panose="020B0604020202020204" pitchFamily="34" charset="0"/>
              </a:rPr>
              <a:t>розвиток</a:t>
            </a:r>
            <a:r>
              <a:rPr lang="ru-RU" sz="4000" b="1" dirty="0">
                <a:latin typeface="Arial" panose="020B0604020202020204" pitchFamily="34" charset="0"/>
                <a:cs typeface="Arial" panose="020B0604020202020204" pitchFamily="34" charset="0"/>
              </a:rPr>
              <a:t> і </a:t>
            </a:r>
            <a:r>
              <a:rPr lang="ru-RU" sz="4000" b="1" dirty="0" err="1">
                <a:latin typeface="Arial" panose="020B0604020202020204" pitchFamily="34" charset="0"/>
                <a:cs typeface="Arial" panose="020B0604020202020204" pitchFamily="34" charset="0"/>
              </a:rPr>
              <a:t>добробут</a:t>
            </a:r>
            <a:r>
              <a:rPr lang="ru-RU" sz="4000" b="1" dirty="0">
                <a:latin typeface="Arial" panose="020B0604020202020204" pitchFamily="34" charset="0"/>
                <a:cs typeface="Arial" panose="020B0604020202020204" pitchFamily="34" charset="0"/>
              </a:rPr>
              <a:t> у </a:t>
            </a:r>
            <a:r>
              <a:rPr lang="ru-RU" sz="4000" b="1" dirty="0" err="1">
                <a:latin typeface="Arial" panose="020B0604020202020204" pitchFamily="34" charset="0"/>
                <a:cs typeface="Arial" panose="020B0604020202020204" pitchFamily="34" charset="0"/>
              </a:rPr>
              <a:t>центрі</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відкритої</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стратегічної</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автономії</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Європи</a:t>
            </a:r>
            <a:endParaRPr lang="ru-RU" sz="4000" b="1" dirty="0" smtClean="0">
              <a:latin typeface="Arial" panose="020B0604020202020204" pitchFamily="34" charset="0"/>
              <a:cs typeface="Arial" panose="020B0604020202020204" pitchFamily="34" charset="0"/>
            </a:endParaRPr>
          </a:p>
          <a:p>
            <a:pPr marL="0" indent="180000" algn="just">
              <a:lnSpc>
                <a:spcPct val="160000"/>
              </a:lnSpc>
              <a:spcBef>
                <a:spcPts val="0"/>
              </a:spcBef>
            </a:pPr>
            <a:r>
              <a:rPr lang="uk-UA" sz="4000" b="1" dirty="0" smtClean="0">
                <a:latin typeface="Arial" panose="020B0604020202020204" pitchFamily="34" charset="0"/>
                <a:cs typeface="Arial" panose="020B0604020202020204" pitchFamily="34" charset="0"/>
              </a:rPr>
              <a:t>3. </a:t>
            </a:r>
            <a:r>
              <a:rPr lang="ru-RU" sz="4000" b="1" dirty="0" err="1">
                <a:latin typeface="Arial" panose="020B0604020202020204" pitchFamily="34" charset="0"/>
                <a:cs typeface="Arial" panose="020B0604020202020204" pitchFamily="34" charset="0"/>
              </a:rPr>
              <a:t>Відкрита</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стратегічна</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автономія</a:t>
            </a:r>
            <a:r>
              <a:rPr lang="ru-RU" sz="4000" b="1" dirty="0">
                <a:latin typeface="Arial" panose="020B0604020202020204" pitchFamily="34" charset="0"/>
                <a:cs typeface="Arial" panose="020B0604020202020204" pitchFamily="34" charset="0"/>
              </a:rPr>
              <a:t>: для </a:t>
            </a:r>
            <a:r>
              <a:rPr lang="ru-RU" sz="4000" b="1" dirty="0" err="1">
                <a:latin typeface="Arial" panose="020B0604020202020204" pitchFamily="34" charset="0"/>
                <a:cs typeface="Arial" panose="020B0604020202020204" pitchFamily="34" charset="0"/>
              </a:rPr>
              <a:t>цифрової</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зеленої</a:t>
            </a:r>
            <a:r>
              <a:rPr lang="ru-RU" sz="4000" b="1" dirty="0">
                <a:latin typeface="Arial" panose="020B0604020202020204" pitchFamily="34" charset="0"/>
                <a:cs typeface="Arial" panose="020B0604020202020204" pitchFamily="34" charset="0"/>
              </a:rPr>
              <a:t> та </a:t>
            </a:r>
            <a:r>
              <a:rPr lang="ru-RU" sz="4000" b="1" dirty="0" err="1">
                <a:latin typeface="Arial" panose="020B0604020202020204" pitchFamily="34" charset="0"/>
                <a:cs typeface="Arial" panose="020B0604020202020204" pitchFamily="34" charset="0"/>
              </a:rPr>
              <a:t>конкурентоспроможної</a:t>
            </a:r>
            <a:r>
              <a:rPr lang="ru-RU" sz="4000" b="1" dirty="0">
                <a:latin typeface="Arial" panose="020B0604020202020204" pitchFamily="34" charset="0"/>
                <a:cs typeface="Arial" panose="020B0604020202020204" pitchFamily="34" charset="0"/>
              </a:rPr>
              <a:t> </a:t>
            </a:r>
            <a:r>
              <a:rPr lang="ru-RU" sz="4000" b="1" dirty="0" err="1" smtClean="0">
                <a:latin typeface="Arial" panose="020B0604020202020204" pitchFamily="34" charset="0"/>
                <a:cs typeface="Arial" panose="020B0604020202020204" pitchFamily="34" charset="0"/>
              </a:rPr>
              <a:t>Європи</a:t>
            </a:r>
            <a:endParaRPr lang="ru-RU" sz="4000" b="1" dirty="0" smtClean="0">
              <a:latin typeface="Arial" panose="020B0604020202020204" pitchFamily="34" charset="0"/>
              <a:cs typeface="Arial" panose="020B0604020202020204" pitchFamily="34" charset="0"/>
            </a:endParaRPr>
          </a:p>
          <a:p>
            <a:pPr marL="0" indent="180000" algn="just">
              <a:lnSpc>
                <a:spcPct val="160000"/>
              </a:lnSpc>
              <a:spcBef>
                <a:spcPts val="0"/>
              </a:spcBef>
            </a:pPr>
            <a:r>
              <a:rPr lang="uk-UA" sz="4000" b="1" dirty="0" smtClean="0">
                <a:latin typeface="Arial" panose="020B0604020202020204" pitchFamily="34" charset="0"/>
                <a:cs typeface="Arial" panose="020B0604020202020204" pitchFamily="34" charset="0"/>
              </a:rPr>
              <a:t>4. </a:t>
            </a:r>
            <a:r>
              <a:rPr lang="ru-RU" sz="4000" b="1" dirty="0" err="1">
                <a:latin typeface="Arial" panose="020B0604020202020204" pitchFamily="34" charset="0"/>
                <a:cs typeface="Arial" panose="020B0604020202020204" pitchFamily="34" charset="0"/>
              </a:rPr>
              <a:t>Збалансована</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цифрова</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екосистема</a:t>
            </a:r>
            <a:r>
              <a:rPr lang="ru-RU" sz="4000" b="1" dirty="0">
                <a:latin typeface="Arial" panose="020B0604020202020204" pitchFamily="34" charset="0"/>
                <a:cs typeface="Arial" panose="020B0604020202020204" pitchFamily="34" charset="0"/>
              </a:rPr>
              <a:t>, яка </a:t>
            </a:r>
            <a:r>
              <a:rPr lang="ru-RU" sz="4000" b="1" dirty="0" err="1">
                <a:latin typeface="Arial" panose="020B0604020202020204" pitchFamily="34" charset="0"/>
                <a:cs typeface="Arial" panose="020B0604020202020204" pitchFamily="34" charset="0"/>
              </a:rPr>
              <a:t>стимулює</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цифрові</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інновації</a:t>
            </a:r>
            <a:endParaRPr lang="ru-RU" sz="4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1554"/>
            <a:ext cx="3352800" cy="704088"/>
          </a:xfrm>
          <a:prstGeom prst="rect">
            <a:avLst/>
          </a:prstGeom>
        </p:spPr>
      </p:pic>
    </p:spTree>
    <p:extLst>
      <p:ext uri="{BB962C8B-B14F-4D97-AF65-F5344CB8AC3E}">
        <p14:creationId xmlns:p14="http://schemas.microsoft.com/office/powerpoint/2010/main" val="3861097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37903" y="352924"/>
            <a:ext cx="7463782" cy="5964018"/>
          </a:xfrm>
          <a:prstGeom prst="rect">
            <a:avLst/>
          </a:prstGeom>
        </p:spPr>
      </p:pic>
      <p:sp>
        <p:nvSpPr>
          <p:cNvPr id="3" name="Прямоугольник 2"/>
          <p:cNvSpPr/>
          <p:nvPr/>
        </p:nvSpPr>
        <p:spPr>
          <a:xfrm>
            <a:off x="319825" y="2027177"/>
            <a:ext cx="3168203" cy="1754326"/>
          </a:xfrm>
          <a:prstGeom prst="rect">
            <a:avLst/>
          </a:prstGeom>
        </p:spPr>
        <p:txBody>
          <a:bodyPr wrap="square">
            <a:spAutoFit/>
          </a:bodyPr>
          <a:lstStyle/>
          <a:p>
            <a:r>
              <a:rPr lang="en-US" dirty="0">
                <a:latin typeface="Roboto"/>
              </a:rPr>
              <a:t>The overarching aim of the European Green Deal is to reach net-zero greenhouse gas emissions within the EU and deliver a pollution-free environment by 2050.</a:t>
            </a:r>
            <a:endParaRPr lang="ru-RU" dirty="0"/>
          </a:p>
        </p:txBody>
      </p:sp>
      <p:sp>
        <p:nvSpPr>
          <p:cNvPr id="4" name="Прямоугольник 3"/>
          <p:cNvSpPr/>
          <p:nvPr/>
        </p:nvSpPr>
        <p:spPr>
          <a:xfrm>
            <a:off x="319825" y="4700239"/>
            <a:ext cx="3477296" cy="1200329"/>
          </a:xfrm>
          <a:prstGeom prst="rect">
            <a:avLst/>
          </a:prstGeom>
        </p:spPr>
        <p:txBody>
          <a:bodyPr wrap="square">
            <a:spAutoFit/>
          </a:bodyPr>
          <a:lstStyle/>
          <a:p>
            <a:r>
              <a:rPr lang="en-US" dirty="0">
                <a:latin typeface="Roboto"/>
              </a:rPr>
              <a:t>From 2021 to 2027, 35 percent of the EU’s research funding will be dedicated to developing climate-friendly technologies.</a:t>
            </a:r>
            <a:endParaRPr lang="ru-RU" dirty="0"/>
          </a:p>
        </p:txBody>
      </p:sp>
      <p:sp>
        <p:nvSpPr>
          <p:cNvPr id="6" name="Прямоугольник 5"/>
          <p:cNvSpPr/>
          <p:nvPr/>
        </p:nvSpPr>
        <p:spPr>
          <a:xfrm>
            <a:off x="166424" y="1289554"/>
            <a:ext cx="3070071" cy="369332"/>
          </a:xfrm>
          <a:prstGeom prst="rect">
            <a:avLst/>
          </a:prstGeom>
        </p:spPr>
        <p:txBody>
          <a:bodyPr wrap="none">
            <a:spAutoFit/>
          </a:bodyPr>
          <a:lstStyle/>
          <a:p>
            <a:r>
              <a:rPr lang="en-US" b="1" dirty="0" smtClean="0">
                <a:latin typeface="Roboto"/>
              </a:rPr>
              <a:t>The </a:t>
            </a:r>
            <a:r>
              <a:rPr lang="en-US" b="1" dirty="0">
                <a:latin typeface="Roboto"/>
              </a:rPr>
              <a:t>European Green Deal </a:t>
            </a:r>
            <a:endParaRPr lang="ru-RU" b="1"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26" y="217175"/>
            <a:ext cx="3352800" cy="704088"/>
          </a:xfrm>
          <a:prstGeom prst="rect">
            <a:avLst/>
          </a:prstGeom>
        </p:spPr>
      </p:pic>
    </p:spTree>
    <p:extLst>
      <p:ext uri="{BB962C8B-B14F-4D97-AF65-F5344CB8AC3E}">
        <p14:creationId xmlns:p14="http://schemas.microsoft.com/office/powerpoint/2010/main" val="707993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773" y="982639"/>
            <a:ext cx="11846257" cy="5704764"/>
          </a:xfrm>
        </p:spPr>
        <p:txBody>
          <a:bodyPr>
            <a:normAutofit fontScale="47500" lnSpcReduction="20000"/>
          </a:bodyPr>
          <a:lstStyle/>
          <a:p>
            <a:pPr marL="0" indent="0" algn="ctr">
              <a:lnSpc>
                <a:spcPct val="150000"/>
              </a:lnSpc>
              <a:spcBef>
                <a:spcPts val="0"/>
              </a:spcBef>
              <a:buNone/>
            </a:pPr>
            <a:r>
              <a:rPr lang="ru-RU" sz="5800" b="1" dirty="0" err="1" smtClean="0">
                <a:latin typeface="Arial" panose="020B0604020202020204" pitchFamily="34" charset="0"/>
                <a:cs typeface="Arial" panose="020B0604020202020204" pitchFamily="34" charset="0"/>
              </a:rPr>
              <a:t>Цифровізація</a:t>
            </a:r>
            <a:r>
              <a:rPr lang="ru-RU" sz="5800" b="1" dirty="0" smtClean="0">
                <a:latin typeface="Arial" panose="020B0604020202020204" pitchFamily="34" charset="0"/>
                <a:cs typeface="Arial" panose="020B0604020202020204" pitchFamily="34" charset="0"/>
              </a:rPr>
              <a:t> </a:t>
            </a:r>
            <a:r>
              <a:rPr lang="ru-RU" sz="5800" b="1" dirty="0">
                <a:latin typeface="Arial" panose="020B0604020202020204" pitchFamily="34" charset="0"/>
                <a:cs typeface="Arial" panose="020B0604020202020204" pitchFamily="34" charset="0"/>
              </a:rPr>
              <a:t>для зеленого </a:t>
            </a:r>
            <a:r>
              <a:rPr lang="ru-RU" sz="5800" b="1" dirty="0" smtClean="0">
                <a:latin typeface="Arial" panose="020B0604020202020204" pitchFamily="34" charset="0"/>
                <a:cs typeface="Arial" panose="020B0604020202020204" pitchFamily="34" charset="0"/>
              </a:rPr>
              <a:t>переходу</a:t>
            </a:r>
          </a:p>
          <a:p>
            <a:pPr marL="0" indent="180000" algn="just">
              <a:lnSpc>
                <a:spcPct val="170000"/>
              </a:lnSpc>
              <a:spcBef>
                <a:spcPts val="0"/>
              </a:spcBef>
              <a:buNone/>
            </a:pPr>
            <a:r>
              <a:rPr lang="ru-RU" sz="5100" dirty="0" err="1">
                <a:latin typeface="Arial" panose="020B0604020202020204" pitchFamily="34" charset="0"/>
                <a:cs typeface="Arial" panose="020B0604020202020204" pitchFamily="34" charset="0"/>
              </a:rPr>
              <a:t>Цифровізація</a:t>
            </a:r>
            <a:r>
              <a:rPr lang="ru-RU" sz="5100" dirty="0">
                <a:latin typeface="Arial" panose="020B0604020202020204" pitchFamily="34" charset="0"/>
                <a:cs typeface="Arial" panose="020B0604020202020204" pitchFamily="34" charset="0"/>
              </a:rPr>
              <a:t> та </a:t>
            </a:r>
            <a:r>
              <a:rPr lang="ru-RU" sz="5100" dirty="0" err="1">
                <a:latin typeface="Arial" panose="020B0604020202020204" pitchFamily="34" charset="0"/>
                <a:cs typeface="Arial" panose="020B0604020202020204" pitchFamily="34" charset="0"/>
              </a:rPr>
              <a:t>нові</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технології</a:t>
            </a:r>
            <a:r>
              <a:rPr lang="ru-RU" sz="5100" dirty="0">
                <a:latin typeface="Arial" panose="020B0604020202020204" pitchFamily="34" charset="0"/>
                <a:cs typeface="Arial" panose="020B0604020202020204" pitchFamily="34" charset="0"/>
              </a:rPr>
              <a:t> є </a:t>
            </a:r>
            <a:r>
              <a:rPr lang="ru-RU" sz="5100" dirty="0" err="1">
                <a:latin typeface="Arial" panose="020B0604020202020204" pitchFamily="34" charset="0"/>
                <a:cs typeface="Arial" panose="020B0604020202020204" pitchFamily="34" charset="0"/>
              </a:rPr>
              <a:t>важливими</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стовпами</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дорожньої</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карти</a:t>
            </a:r>
            <a:r>
              <a:rPr lang="ru-RU" sz="5100" dirty="0">
                <a:latin typeface="Arial" panose="020B0604020202020204" pitchFamily="34" charset="0"/>
                <a:cs typeface="Arial" panose="020B0604020202020204" pitchFamily="34" charset="0"/>
              </a:rPr>
              <a:t> для </a:t>
            </a:r>
            <a:r>
              <a:rPr lang="ru-RU" sz="5100" dirty="0" err="1">
                <a:latin typeface="Arial" panose="020B0604020202020204" pitchFamily="34" charset="0"/>
                <a:cs typeface="Arial" panose="020B0604020202020204" pitchFamily="34" charset="0"/>
              </a:rPr>
              <a:t>досягнення</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екологічних</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цілей</a:t>
            </a:r>
            <a:r>
              <a:rPr lang="ru-RU" sz="5100" dirty="0">
                <a:latin typeface="Arial" panose="020B0604020202020204" pitchFamily="34" charset="0"/>
                <a:cs typeface="Arial" panose="020B0604020202020204" pitchFamily="34" charset="0"/>
              </a:rPr>
              <a:t>. </a:t>
            </a:r>
            <a:endParaRPr lang="ru-RU" sz="5100" dirty="0" smtClean="0">
              <a:latin typeface="Arial" panose="020B0604020202020204" pitchFamily="34" charset="0"/>
              <a:cs typeface="Arial" panose="020B0604020202020204" pitchFamily="34" charset="0"/>
            </a:endParaRPr>
          </a:p>
          <a:p>
            <a:pPr marL="0" indent="180000" algn="just">
              <a:lnSpc>
                <a:spcPct val="170000"/>
              </a:lnSpc>
              <a:spcBef>
                <a:spcPts val="0"/>
              </a:spcBef>
              <a:buNone/>
            </a:pPr>
            <a:r>
              <a:rPr lang="ru-RU" sz="5100" dirty="0" err="1" smtClean="0">
                <a:latin typeface="Arial" panose="020B0604020202020204" pitchFamily="34" charset="0"/>
                <a:cs typeface="Arial" panose="020B0604020202020204" pitchFamily="34" charset="0"/>
              </a:rPr>
              <a:t>Системи</a:t>
            </a:r>
            <a:r>
              <a:rPr lang="ru-RU" sz="5100" dirty="0" smtClean="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прогнозування</a:t>
            </a:r>
            <a:r>
              <a:rPr lang="ru-RU" sz="5100" dirty="0">
                <a:latin typeface="Arial" panose="020B0604020202020204" pitchFamily="34" charset="0"/>
                <a:cs typeface="Arial" panose="020B0604020202020204" pitchFamily="34" charset="0"/>
              </a:rPr>
              <a:t> та </a:t>
            </a:r>
            <a:r>
              <a:rPr lang="ru-RU" sz="5100" dirty="0" err="1">
                <a:latin typeface="Arial" panose="020B0604020202020204" pitchFamily="34" charset="0"/>
                <a:cs typeface="Arial" panose="020B0604020202020204" pitchFamily="34" charset="0"/>
              </a:rPr>
              <a:t>обслуговування</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які</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об’єднують</a:t>
            </a:r>
            <a:r>
              <a:rPr lang="ru-RU" sz="5100" dirty="0">
                <a:latin typeface="Arial" panose="020B0604020202020204" pitchFamily="34" charset="0"/>
                <a:cs typeface="Arial" panose="020B0604020202020204" pitchFamily="34" charset="0"/>
              </a:rPr>
              <a:t> </a:t>
            </a:r>
            <a:r>
              <a:rPr lang="en-US" sz="5100" dirty="0" err="1">
                <a:latin typeface="Arial" panose="020B0604020202020204" pitchFamily="34" charset="0"/>
                <a:cs typeface="Arial" panose="020B0604020202020204" pitchFamily="34" charset="0"/>
              </a:rPr>
              <a:t>IoT</a:t>
            </a:r>
            <a:r>
              <a:rPr lang="en-US" sz="5100" dirty="0">
                <a:latin typeface="Arial" panose="020B0604020202020204" pitchFamily="34" charset="0"/>
                <a:cs typeface="Arial" panose="020B0604020202020204" pitchFamily="34" charset="0"/>
              </a:rPr>
              <a:t>, </a:t>
            </a:r>
            <a:r>
              <a:rPr lang="ru-RU" sz="5100" dirty="0">
                <a:latin typeface="Arial" panose="020B0604020202020204" pitchFamily="34" charset="0"/>
                <a:cs typeface="Arial" panose="020B0604020202020204" pitchFamily="34" charset="0"/>
              </a:rPr>
              <a:t>датчики, </a:t>
            </a:r>
            <a:r>
              <a:rPr lang="ru-RU" sz="5100" dirty="0" err="1">
                <a:latin typeface="Arial" panose="020B0604020202020204" pitchFamily="34" charset="0"/>
                <a:cs typeface="Arial" panose="020B0604020202020204" pitchFamily="34" charset="0"/>
              </a:rPr>
              <a:t>великі</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дані</a:t>
            </a:r>
            <a:r>
              <a:rPr lang="ru-RU" sz="5100" dirty="0">
                <a:latin typeface="Arial" panose="020B0604020202020204" pitchFamily="34" charset="0"/>
                <a:cs typeface="Arial" panose="020B0604020202020204" pitchFamily="34" charset="0"/>
              </a:rPr>
              <a:t> та </a:t>
            </a:r>
            <a:r>
              <a:rPr lang="ru-RU" sz="5100" dirty="0" err="1">
                <a:latin typeface="Arial" panose="020B0604020202020204" pitchFamily="34" charset="0"/>
                <a:cs typeface="Arial" panose="020B0604020202020204" pitchFamily="34" charset="0"/>
              </a:rPr>
              <a:t>штучний</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інтелект</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можуть</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сприяти</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більш</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ефективному</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використанню</a:t>
            </a:r>
            <a:r>
              <a:rPr lang="ru-RU" sz="5100" dirty="0">
                <a:latin typeface="Arial" panose="020B0604020202020204" pitchFamily="34" charset="0"/>
                <a:cs typeface="Arial" panose="020B0604020202020204" pitchFamily="34" charset="0"/>
              </a:rPr>
              <a:t> таких </a:t>
            </a:r>
            <a:r>
              <a:rPr lang="ru-RU" sz="5100" dirty="0" err="1">
                <a:latin typeface="Arial" panose="020B0604020202020204" pitchFamily="34" charset="0"/>
                <a:cs typeface="Arial" panose="020B0604020202020204" pitchFamily="34" charset="0"/>
              </a:rPr>
              <a:t>ресурсів</a:t>
            </a:r>
            <a:r>
              <a:rPr lang="ru-RU" sz="5100" dirty="0">
                <a:latin typeface="Arial" panose="020B0604020202020204" pitchFamily="34" charset="0"/>
                <a:cs typeface="Arial" panose="020B0604020202020204" pitchFamily="34" charset="0"/>
              </a:rPr>
              <a:t>, як </a:t>
            </a:r>
            <a:r>
              <a:rPr lang="ru-RU" sz="5100" dirty="0" err="1">
                <a:latin typeface="Arial" panose="020B0604020202020204" pitchFamily="34" charset="0"/>
                <a:cs typeface="Arial" panose="020B0604020202020204" pitchFamily="34" charset="0"/>
              </a:rPr>
              <a:t>енергія</a:t>
            </a:r>
            <a:r>
              <a:rPr lang="ru-RU" sz="5100" dirty="0">
                <a:latin typeface="Arial" panose="020B0604020202020204" pitchFamily="34" charset="0"/>
                <a:cs typeface="Arial" panose="020B0604020202020204" pitchFamily="34" charset="0"/>
              </a:rPr>
              <a:t>, вода та газ, </a:t>
            </a:r>
            <a:r>
              <a:rPr lang="ru-RU" sz="5100" dirty="0" err="1">
                <a:latin typeface="Arial" panose="020B0604020202020204" pitchFamily="34" charset="0"/>
                <a:cs typeface="Arial" panose="020B0604020202020204" pitchFamily="34" charset="0"/>
              </a:rPr>
              <a:t>що</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призводить</a:t>
            </a:r>
            <a:r>
              <a:rPr lang="ru-RU" sz="5100" dirty="0">
                <a:latin typeface="Arial" panose="020B0604020202020204" pitchFamily="34" charset="0"/>
                <a:cs typeface="Arial" panose="020B0604020202020204" pitchFamily="34" charset="0"/>
              </a:rPr>
              <a:t> до </a:t>
            </a:r>
            <a:r>
              <a:rPr lang="ru-RU" sz="5100" dirty="0" err="1">
                <a:latin typeface="Arial" panose="020B0604020202020204" pitchFamily="34" charset="0"/>
                <a:cs typeface="Arial" panose="020B0604020202020204" pitchFamily="34" charset="0"/>
              </a:rPr>
              <a:t>зменшення</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викидів</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парникових</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газів</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Підключення</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має</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вирішальне</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значення</a:t>
            </a:r>
            <a:r>
              <a:rPr lang="ru-RU" sz="5100" dirty="0">
                <a:latin typeface="Arial" panose="020B0604020202020204" pitchFamily="34" charset="0"/>
                <a:cs typeface="Arial" panose="020B0604020202020204" pitchFamily="34" charset="0"/>
              </a:rPr>
              <a:t> для того, </a:t>
            </a:r>
            <a:r>
              <a:rPr lang="ru-RU" sz="5100" dirty="0" err="1">
                <a:latin typeface="Arial" panose="020B0604020202020204" pitchFamily="34" charset="0"/>
                <a:cs typeface="Arial" panose="020B0604020202020204" pitchFamily="34" charset="0"/>
              </a:rPr>
              <a:t>щоб</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скористатися</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можливостями</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цифрової</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трансформації</a:t>
            </a:r>
            <a:r>
              <a:rPr lang="ru-RU" sz="5100" dirty="0">
                <a:latin typeface="Arial" panose="020B0604020202020204" pitchFamily="34" charset="0"/>
                <a:cs typeface="Arial" panose="020B0604020202020204" pitchFamily="34" charset="0"/>
              </a:rPr>
              <a:t> </a:t>
            </a:r>
            <a:r>
              <a:rPr lang="ru-RU" sz="5100" dirty="0" err="1">
                <a:latin typeface="Arial" panose="020B0604020202020204" pitchFamily="34" charset="0"/>
                <a:cs typeface="Arial" panose="020B0604020202020204" pitchFamily="34" charset="0"/>
              </a:rPr>
              <a:t>під</a:t>
            </a:r>
            <a:r>
              <a:rPr lang="ru-RU" sz="5100" dirty="0">
                <a:latin typeface="Arial" panose="020B0604020202020204" pitchFamily="34" charset="0"/>
                <a:cs typeface="Arial" panose="020B0604020202020204" pitchFamily="34" charset="0"/>
              </a:rPr>
              <a:t> час зеленого переходу. </a:t>
            </a:r>
            <a:endParaRPr lang="ru-RU" sz="5100"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Tree>
    <p:extLst>
      <p:ext uri="{BB962C8B-B14F-4D97-AF65-F5344CB8AC3E}">
        <p14:creationId xmlns:p14="http://schemas.microsoft.com/office/powerpoint/2010/main" val="2377928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773" y="982639"/>
            <a:ext cx="11887200" cy="5704764"/>
          </a:xfrm>
        </p:spPr>
        <p:txBody>
          <a:bodyPr>
            <a:noAutofit/>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Незважаючи</a:t>
            </a:r>
            <a:r>
              <a:rPr lang="ru-RU" sz="3200" dirty="0">
                <a:latin typeface="Arial" panose="020B0604020202020204" pitchFamily="34" charset="0"/>
                <a:cs typeface="Arial" panose="020B0604020202020204" pitchFamily="34" charset="0"/>
              </a:rPr>
              <a:t> на те, </a:t>
            </a:r>
            <a:r>
              <a:rPr lang="ru-RU" sz="3200" dirty="0" err="1">
                <a:latin typeface="Arial" panose="020B0604020202020204" pitchFamily="34" charset="0"/>
                <a:cs typeface="Arial" panose="020B0604020202020204" pitchFamily="34" charset="0"/>
              </a:rPr>
              <a:t>що</a:t>
            </a:r>
            <a:r>
              <a:rPr lang="ru-RU" sz="3200" dirty="0">
                <a:latin typeface="Arial" panose="020B0604020202020204" pitchFamily="34" charset="0"/>
                <a:cs typeface="Arial" panose="020B0604020202020204" pitchFamily="34" charset="0"/>
              </a:rPr>
              <a:t> ІКТ </a:t>
            </a:r>
            <a:r>
              <a:rPr lang="ru-RU" sz="3200" dirty="0" err="1">
                <a:latin typeface="Arial" panose="020B0604020202020204" pitchFamily="34" charset="0"/>
                <a:cs typeface="Arial" panose="020B0604020202020204" pitchFamily="34" charset="0"/>
              </a:rPr>
              <a:t>створюють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вуглецевий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слід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приблизно</a:t>
            </a:r>
            <a:r>
              <a:rPr lang="ru-RU" sz="3200" dirty="0">
                <a:latin typeface="Arial" panose="020B0604020202020204" pitchFamily="34" charset="0"/>
                <a:cs typeface="Arial" panose="020B0604020202020204" pitchFamily="34" charset="0"/>
              </a:rPr>
              <a:t> на 1,4%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загального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обсягу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викидів</a:t>
            </a:r>
            <a:r>
              <a:rPr lang="ru-RU" sz="3200" dirty="0">
                <a:latin typeface="Arial" panose="020B0604020202020204" pitchFamily="34" charset="0"/>
                <a:cs typeface="Arial" panose="020B0604020202020204" pitchFamily="34" charset="0"/>
              </a:rPr>
              <a:t>, вони </a:t>
            </a:r>
            <a:r>
              <a:rPr lang="ru-RU" sz="3200" dirty="0" err="1">
                <a:latin typeface="Arial" panose="020B0604020202020204" pitchFamily="34" charset="0"/>
                <a:cs typeface="Arial" panose="020B0604020202020204" pitchFamily="34" charset="0"/>
              </a:rPr>
              <a:t>мають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потенціал</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скоротити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викиди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парникових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газів</a:t>
            </a:r>
            <a:r>
              <a:rPr lang="ru-RU" sz="3200" dirty="0">
                <a:latin typeface="Arial" panose="020B0604020202020204" pitchFamily="34" charset="0"/>
                <a:cs typeface="Arial" panose="020B0604020202020204" pitchFamily="34" charset="0"/>
              </a:rPr>
              <a:t> на 30% до 2030 року</a:t>
            </a:r>
            <a:r>
              <a:rPr lang="ru-RU" sz="3200" dirty="0" smtClean="0">
                <a:latin typeface="Arial" panose="020B0604020202020204" pitchFamily="34" charset="0"/>
                <a:cs typeface="Arial" panose="020B0604020202020204" pitchFamily="34" charset="0"/>
              </a:rPr>
              <a:t>.</a:t>
            </a:r>
          </a:p>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Незважаючи</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докази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свідчать</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сприятливий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вплив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цифровізації</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зв’язку</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декарбонізацію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економічної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діяльності</a:t>
            </a:r>
            <a:r>
              <a:rPr lang="ru-RU" sz="3200" dirty="0">
                <a:latin typeface="Arial" panose="020B0604020202020204" pitchFamily="34" charset="0"/>
                <a:cs typeface="Arial" panose="020B0604020202020204" pitchFamily="34" charset="0"/>
              </a:rPr>
              <a:t>, ЄС </a:t>
            </a:r>
            <a:r>
              <a:rPr lang="ru-RU" sz="3200" dirty="0" err="1">
                <a:latin typeface="Arial" panose="020B0604020202020204" pitchFamily="34" charset="0"/>
                <a:cs typeface="Arial" panose="020B0604020202020204" pitchFamily="34" charset="0"/>
              </a:rPr>
              <a:t>ще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недостатньо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просуває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регуляторні</a:t>
            </a:r>
            <a:r>
              <a:rPr lang="ru-RU" sz="3200" dirty="0">
                <a:latin typeface="Arial" panose="020B0604020202020204" pitchFamily="34" charset="0"/>
                <a:cs typeface="Arial" panose="020B0604020202020204" pitchFamily="34" charset="0"/>
              </a:rPr>
              <a:t> рамки,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використовують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синергію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подвійного</a:t>
            </a:r>
            <a:r>
              <a:rPr lang="ru-RU" sz="3200" dirty="0">
                <a:latin typeface="Arial" panose="020B0604020202020204" pitchFamily="34" charset="0"/>
                <a:cs typeface="Arial" panose="020B0604020202020204" pitchFamily="34" charset="0"/>
              </a:rPr>
              <a:t> переходу.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Tree>
    <p:extLst>
      <p:ext uri="{BB962C8B-B14F-4D97-AF65-F5344CB8AC3E}">
        <p14:creationId xmlns:p14="http://schemas.microsoft.com/office/powerpoint/2010/main" val="3556671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5534" y="914400"/>
            <a:ext cx="11996382" cy="5786651"/>
          </a:xfrm>
        </p:spPr>
        <p:txBody>
          <a:bodyPr>
            <a:noAutofit/>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Зокрема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таксономія</a:t>
            </a:r>
            <a:r>
              <a:rPr lang="ru-RU" sz="3200" dirty="0">
                <a:latin typeface="Arial" panose="020B0604020202020204" pitchFamily="34" charset="0"/>
                <a:cs typeface="Arial" panose="020B0604020202020204" pitchFamily="34" charset="0"/>
              </a:rPr>
              <a:t> ЄС, </a:t>
            </a:r>
            <a:r>
              <a:rPr lang="ru-RU" sz="3200" dirty="0" err="1">
                <a:latin typeface="Arial" panose="020B0604020202020204" pitchFamily="34" charset="0"/>
                <a:cs typeface="Arial" panose="020B0604020202020204" pitchFamily="34" charset="0"/>
              </a:rPr>
              <a:t>ініціатива</a:t>
            </a:r>
            <a:r>
              <a:rPr lang="ru-RU" sz="3200" dirty="0">
                <a:latin typeface="Arial" panose="020B0604020202020204" pitchFamily="34" charset="0"/>
                <a:cs typeface="Arial" panose="020B0604020202020204" pitchFamily="34" charset="0"/>
              </a:rPr>
              <a:t>, яка </a:t>
            </a:r>
            <a:r>
              <a:rPr lang="ru-RU" sz="3200" dirty="0" err="1">
                <a:latin typeface="Arial" panose="020B0604020202020204" pitchFamily="34" charset="0"/>
                <a:cs typeface="Arial" panose="020B0604020202020204" pitchFamily="34" charset="0"/>
              </a:rPr>
              <a:t>визначає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види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діяльності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сприяють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досягненню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цілей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сталого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розвитку</a:t>
            </a:r>
            <a:r>
              <a:rPr lang="ru-RU" sz="3200" dirty="0">
                <a:latin typeface="Arial" panose="020B0604020202020204" pitchFamily="34" charset="0"/>
                <a:cs typeface="Arial" panose="020B0604020202020204" pitchFamily="34" charset="0"/>
              </a:rPr>
              <a:t> в </a:t>
            </a:r>
            <a:r>
              <a:rPr lang="ru-RU" sz="3200" dirty="0" err="1">
                <a:latin typeface="Arial" panose="020B0604020202020204" pitchFamily="34" charset="0"/>
                <a:cs typeface="Arial" panose="020B0604020202020204" pitchFamily="34" charset="0"/>
              </a:rPr>
              <a:t>Європі</a:t>
            </a:r>
            <a:r>
              <a:rPr lang="ru-RU" sz="3200" dirty="0">
                <a:latin typeface="Arial" panose="020B0604020202020204" pitchFamily="34" charset="0"/>
                <a:cs typeface="Arial" panose="020B0604020202020204" pitchFamily="34" charset="0"/>
              </a:rPr>
              <a:t>, не </a:t>
            </a:r>
            <a:r>
              <a:rPr lang="ru-RU" sz="3200" dirty="0" err="1">
                <a:latin typeface="Arial" panose="020B0604020202020204" pitchFamily="34" charset="0"/>
                <a:cs typeface="Arial" panose="020B0604020202020204" pitchFamily="34" charset="0"/>
              </a:rPr>
              <a:t>повністю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визнає</a:t>
            </a:r>
            <a:r>
              <a:rPr lang="ru-RU" sz="3200" dirty="0">
                <a:latin typeface="Arial" panose="020B0604020202020204" pitchFamily="34" charset="0"/>
                <a:cs typeface="Arial" panose="020B0604020202020204" pitchFamily="34" charset="0"/>
              </a:rPr>
              <a:t> роль 5</a:t>
            </a:r>
            <a:r>
              <a:rPr lang="en-US" sz="3200" dirty="0">
                <a:latin typeface="Arial" panose="020B0604020202020204" pitchFamily="34" charset="0"/>
                <a:cs typeface="Arial" panose="020B0604020202020204" pitchFamily="34" charset="0"/>
              </a:rPr>
              <a:t>G </a:t>
            </a:r>
            <a:r>
              <a:rPr lang="ru-RU" sz="3200" dirty="0">
                <a:latin typeface="Arial" panose="020B0604020202020204" pitchFamily="34" charset="0"/>
                <a:cs typeface="Arial" panose="020B0604020202020204" pitchFamily="34" charset="0"/>
              </a:rPr>
              <a:t>і </a:t>
            </a:r>
            <a:r>
              <a:rPr lang="ru-RU" sz="3200" dirty="0" err="1">
                <a:latin typeface="Arial" panose="020B0604020202020204" pitchFamily="34" charset="0"/>
                <a:cs typeface="Arial" panose="020B0604020202020204" pitchFamily="34" charset="0"/>
              </a:rPr>
              <a:t>оптоволоконних</a:t>
            </a:r>
            <a:r>
              <a:rPr lang="ru-RU" sz="3200" dirty="0">
                <a:latin typeface="Arial" panose="020B0604020202020204" pitchFamily="34" charset="0"/>
                <a:cs typeface="Arial" panose="020B0604020202020204" pitchFamily="34" charset="0"/>
              </a:rPr>
              <a:t> мереж.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Європі</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необхідно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переглянути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Положення</a:t>
            </a:r>
            <a:r>
              <a:rPr lang="ru-RU" sz="3200" dirty="0">
                <a:latin typeface="Arial" panose="020B0604020202020204" pitchFamily="34" charset="0"/>
                <a:cs typeface="Arial" panose="020B0604020202020204" pitchFamily="34" charset="0"/>
              </a:rPr>
              <a:t> про </a:t>
            </a:r>
            <a:r>
              <a:rPr lang="ru-RU" sz="3200" dirty="0" err="1">
                <a:latin typeface="Arial" panose="020B0604020202020204" pitchFamily="34" charset="0"/>
                <a:cs typeface="Arial" panose="020B0604020202020204" pitchFamily="34" charset="0"/>
              </a:rPr>
              <a:t>таксономію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стимулювати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перенаправлення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капіталу</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види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діяльності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підтримують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цифровий</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екологічний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перехід</a:t>
            </a:r>
            <a:r>
              <a:rPr lang="ru-RU" sz="3200" dirty="0" smtClean="0">
                <a:latin typeface="Arial" panose="020B0604020202020204" pitchFamily="34" charset="0"/>
                <a:cs typeface="Arial" panose="020B0604020202020204" pitchFamily="34" charset="0"/>
              </a:rPr>
              <a:t>.</a:t>
            </a:r>
            <a:endParaRPr lang="ru-RU"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Tree>
    <p:extLst>
      <p:ext uri="{BB962C8B-B14F-4D97-AF65-F5344CB8AC3E}">
        <p14:creationId xmlns:p14="http://schemas.microsoft.com/office/powerpoint/2010/main" val="1962104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5533" y="996286"/>
            <a:ext cx="11955439" cy="5745707"/>
          </a:xfrm>
        </p:spPr>
        <p:txBody>
          <a:bodyPr>
            <a:normAutofit/>
          </a:bodyPr>
          <a:lstStyle/>
          <a:p>
            <a:pPr marL="0" indent="180000" algn="just">
              <a:lnSpc>
                <a:spcPct val="150000"/>
              </a:lnSpc>
              <a:spcBef>
                <a:spcPts val="0"/>
              </a:spcBef>
            </a:pPr>
            <a:r>
              <a:rPr lang="ru-RU" sz="3600" dirty="0" err="1">
                <a:latin typeface="Arial" panose="020B0604020202020204" pitchFamily="34" charset="0"/>
                <a:cs typeface="Arial" panose="020B0604020202020204" pitchFamily="34" charset="0"/>
              </a:rPr>
              <a:t>Підсумовуючи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Європейська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відкрита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стратегічна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автономія</a:t>
            </a:r>
            <a:r>
              <a:rPr lang="ru-RU" sz="3600" dirty="0">
                <a:latin typeface="Arial" panose="020B0604020202020204" pitchFamily="34" charset="0"/>
                <a:cs typeface="Arial" panose="020B0604020202020204" pitchFamily="34" charset="0"/>
              </a:rPr>
              <a:t> буде </a:t>
            </a:r>
            <a:r>
              <a:rPr lang="ru-RU" sz="3600" dirty="0" err="1">
                <a:latin typeface="Arial" panose="020B0604020202020204" pitchFamily="34" charset="0"/>
                <a:cs typeface="Arial" panose="020B0604020202020204" pitchFamily="34" charset="0"/>
              </a:rPr>
              <a:t>залежати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від</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промислової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спроможності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надавати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послуги</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продукти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які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підтримують</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досягнення</a:t>
            </a:r>
            <a:r>
              <a:rPr lang="ru-RU" sz="3600" dirty="0">
                <a:latin typeface="Arial" panose="020B0604020202020204" pitchFamily="34" charset="0"/>
                <a:cs typeface="Arial" panose="020B0604020202020204" pitchFamily="34" charset="0"/>
              </a:rPr>
              <a:t> цифрового та </a:t>
            </a:r>
            <a:r>
              <a:rPr lang="ru-RU" sz="3600" dirty="0" err="1">
                <a:latin typeface="Arial" panose="020B0604020202020204" pitchFamily="34" charset="0"/>
                <a:cs typeface="Arial" panose="020B0604020202020204" pitchFamily="34" charset="0"/>
              </a:rPr>
              <a:t>екологічного</a:t>
            </a:r>
            <a:r>
              <a:rPr lang="ru-RU" sz="3600" dirty="0">
                <a:latin typeface="Arial" panose="020B0604020202020204" pitchFamily="34" charset="0"/>
                <a:cs typeface="Arial" panose="020B0604020202020204" pitchFamily="34" charset="0"/>
              </a:rPr>
              <a:t> переходу</a:t>
            </a:r>
            <a:r>
              <a:rPr lang="ru-RU" sz="3600" dirty="0" smtClean="0">
                <a:latin typeface="Arial" panose="020B0604020202020204" pitchFamily="34" charset="0"/>
                <a:cs typeface="Arial" panose="020B0604020202020204" pitchFamily="34" charset="0"/>
              </a:rPr>
              <a:t>.</a:t>
            </a:r>
            <a:endParaRPr lang="ru-RU" sz="36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Tree>
    <p:extLst>
      <p:ext uri="{BB962C8B-B14F-4D97-AF65-F5344CB8AC3E}">
        <p14:creationId xmlns:p14="http://schemas.microsoft.com/office/powerpoint/2010/main" val="582998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7420" y="941696"/>
            <a:ext cx="11846258" cy="5235267"/>
          </a:xfrm>
        </p:spPr>
        <p:txBody>
          <a:bodyPr>
            <a:normAutofit/>
          </a:bodyPr>
          <a:lstStyle/>
          <a:p>
            <a:pPr marL="0" indent="0" algn="ctr">
              <a:buNone/>
            </a:pPr>
            <a:r>
              <a:rPr lang="ru-RU" sz="4000" b="1" dirty="0" err="1">
                <a:latin typeface="Arial" panose="020B0604020202020204" pitchFamily="34" charset="0"/>
                <a:cs typeface="Arial" panose="020B0604020202020204" pitchFamily="34" charset="0"/>
              </a:rPr>
              <a:t>Регулювання</a:t>
            </a:r>
            <a:r>
              <a:rPr lang="ru-RU" sz="4000" b="1" dirty="0">
                <a:latin typeface="Arial" panose="020B0604020202020204" pitchFamily="34" charset="0"/>
                <a:cs typeface="Arial" panose="020B0604020202020204" pitchFamily="34" charset="0"/>
              </a:rPr>
              <a:t> ЄС </a:t>
            </a:r>
            <a:r>
              <a:rPr lang="ru-RU" sz="4000" b="1" dirty="0" err="1">
                <a:latin typeface="Arial" panose="020B0604020202020204" pitchFamily="34" charset="0"/>
                <a:cs typeface="Arial" panose="020B0604020202020204" pitchFamily="34" charset="0"/>
              </a:rPr>
              <a:t>стимулює</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перехід</a:t>
            </a:r>
            <a:r>
              <a:rPr lang="ru-RU" sz="4000" b="1" dirty="0">
                <a:latin typeface="Arial" panose="020B0604020202020204" pitchFamily="34" charset="0"/>
                <a:cs typeface="Arial" panose="020B0604020202020204" pitchFamily="34" charset="0"/>
              </a:rPr>
              <a:t> до </a:t>
            </a:r>
            <a:r>
              <a:rPr lang="ru-RU" sz="4000" b="1" dirty="0" err="1">
                <a:latin typeface="Arial" panose="020B0604020202020204" pitchFamily="34" charset="0"/>
                <a:cs typeface="Arial" panose="020B0604020202020204" pitchFamily="34" charset="0"/>
              </a:rPr>
              <a:t>сталого</a:t>
            </a:r>
            <a:r>
              <a:rPr lang="ru-RU" sz="4000" b="1" dirty="0">
                <a:latin typeface="Arial" panose="020B0604020202020204" pitchFamily="34" charset="0"/>
                <a:cs typeface="Arial" panose="020B0604020202020204" pitchFamily="34" charset="0"/>
              </a:rPr>
              <a:t> </a:t>
            </a:r>
            <a:r>
              <a:rPr lang="ru-RU" sz="4000" b="1" dirty="0" err="1" smtClean="0">
                <a:latin typeface="Arial" panose="020B0604020202020204" pitchFamily="34" charset="0"/>
                <a:cs typeface="Arial" panose="020B0604020202020204" pitchFamily="34" charset="0"/>
              </a:rPr>
              <a:t>розвитку</a:t>
            </a:r>
            <a:endParaRPr lang="ru-RU" sz="4000" b="1" dirty="0" smtClean="0">
              <a:latin typeface="Arial" panose="020B0604020202020204" pitchFamily="34" charset="0"/>
              <a:cs typeface="Arial" panose="020B0604020202020204" pitchFamily="34" charset="0"/>
            </a:endParaRPr>
          </a:p>
          <a:p>
            <a:pPr marL="0" indent="0" algn="ctr">
              <a:buNone/>
            </a:pPr>
            <a:endParaRPr lang="ru-RU" sz="4000" b="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
        <p:nvSpPr>
          <p:cNvPr id="5" name="Прямокутник 4"/>
          <p:cNvSpPr/>
          <p:nvPr/>
        </p:nvSpPr>
        <p:spPr>
          <a:xfrm>
            <a:off x="177420" y="2413338"/>
            <a:ext cx="11846258" cy="3890489"/>
          </a:xfrm>
          <a:prstGeom prst="rect">
            <a:avLst/>
          </a:prstGeom>
        </p:spPr>
        <p:txBody>
          <a:bodyPr wrap="square">
            <a:spAutoFit/>
          </a:bodyPr>
          <a:lstStyle/>
          <a:p>
            <a:pPr indent="180000" algn="just">
              <a:lnSpc>
                <a:spcPct val="150000"/>
              </a:lnSpc>
            </a:pPr>
            <a:r>
              <a:rPr lang="ru-RU" sz="2800" dirty="0" err="1">
                <a:latin typeface="Arial" panose="020B0604020202020204" pitchFamily="34" charset="0"/>
                <a:cs typeface="Arial" panose="020B0604020202020204" pitchFamily="34" charset="0"/>
              </a:rPr>
              <a:t>Дві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найважливіші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категорії</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законодавства</a:t>
            </a:r>
            <a:r>
              <a:rPr lang="ru-RU" sz="2800" dirty="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ЄС</a:t>
            </a:r>
          </a:p>
          <a:p>
            <a:pPr indent="180000" algn="just">
              <a:lnSpc>
                <a:spcPct val="150000"/>
              </a:lnSpc>
            </a:pPr>
            <a:r>
              <a:rPr lang="ru-RU" sz="2800" b="1" dirty="0" smtClean="0">
                <a:latin typeface="Arial" panose="020B0604020202020204" pitchFamily="34" charset="0"/>
                <a:cs typeface="Arial" panose="020B0604020202020204" pitchFamily="34" charset="0"/>
              </a:rPr>
              <a:t>Регламент</a:t>
            </a:r>
            <a:r>
              <a:rPr lang="ru-RU" sz="2800" b="1" dirty="0">
                <a:latin typeface="Arial" panose="020B0604020202020204" pitchFamily="34" charset="0"/>
                <a:cs typeface="Arial" panose="020B0604020202020204" pitchFamily="34" charset="0"/>
              </a:rPr>
              <a:t>:</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правовий</a:t>
            </a:r>
            <a:r>
              <a:rPr lang="ru-RU" sz="2800" dirty="0">
                <a:latin typeface="Arial" panose="020B0604020202020204" pitchFamily="34" charset="0"/>
                <a:cs typeface="Arial" panose="020B0604020202020204" pitchFamily="34" charset="0"/>
              </a:rPr>
              <a:t> акт, </a:t>
            </a:r>
            <a:r>
              <a:rPr lang="ru-RU" sz="2800" dirty="0" err="1">
                <a:latin typeface="Arial" panose="020B0604020202020204" pitchFamily="34" charset="0"/>
                <a:cs typeface="Arial" panose="020B0604020202020204" pitchFamily="34" charset="0"/>
              </a:rPr>
              <a:t>який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безпосередньо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застосовується</a:t>
            </a:r>
            <a:r>
              <a:rPr lang="ru-RU" sz="2800" dirty="0">
                <a:latin typeface="Arial" panose="020B0604020202020204" pitchFamily="34" charset="0"/>
                <a:cs typeface="Arial" panose="020B0604020202020204" pitchFamily="34" charset="0"/>
              </a:rPr>
              <a:t> в </a:t>
            </a:r>
            <a:r>
              <a:rPr lang="ru-RU" sz="2800" dirty="0" err="1">
                <a:latin typeface="Arial" panose="020B0604020202020204" pitchFamily="34" charset="0"/>
                <a:cs typeface="Arial" panose="020B0604020202020204" pitchFamily="34" charset="0"/>
              </a:rPr>
              <a:t>усіх</a:t>
            </a:r>
            <a:r>
              <a:rPr lang="ru-RU" sz="2800" dirty="0">
                <a:latin typeface="Arial" panose="020B0604020202020204" pitchFamily="34" charset="0"/>
                <a:cs typeface="Arial" panose="020B0604020202020204" pitchFamily="34" charset="0"/>
              </a:rPr>
              <a:t> державах-членах ЄС </a:t>
            </a:r>
            <a:r>
              <a:rPr lang="ru-RU" sz="2800" dirty="0" err="1">
                <a:latin typeface="Arial" panose="020B0604020202020204" pitchFamily="34" charset="0"/>
                <a:cs typeface="Arial" panose="020B0604020202020204" pitchFamily="34" charset="0"/>
              </a:rPr>
              <a:t>після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набуття</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чинності</a:t>
            </a:r>
            <a:r>
              <a:rPr lang="ru-RU" sz="2800" dirty="0" smtClean="0">
                <a:latin typeface="Arial" panose="020B0604020202020204" pitchFamily="34" charset="0"/>
                <a:cs typeface="Arial" panose="020B0604020202020204" pitchFamily="34" charset="0"/>
              </a:rPr>
              <a:t>.</a:t>
            </a:r>
          </a:p>
          <a:p>
            <a:pPr indent="180000" algn="just">
              <a:lnSpc>
                <a:spcPct val="150000"/>
              </a:lnSpc>
            </a:pPr>
            <a:r>
              <a:rPr lang="ru-RU" sz="2800" b="1" dirty="0" smtClean="0">
                <a:latin typeface="Arial" panose="020B0604020202020204" pitchFamily="34" charset="0"/>
                <a:cs typeface="Arial" panose="020B0604020202020204" pitchFamily="34" charset="0"/>
              </a:rPr>
              <a:t>Директива</a:t>
            </a:r>
            <a:r>
              <a:rPr lang="ru-RU" sz="2800" b="1" dirty="0">
                <a:latin typeface="Arial" panose="020B0604020202020204" pitchFamily="34" charset="0"/>
                <a:cs typeface="Arial" panose="020B0604020202020204" pitchFamily="34" charset="0"/>
              </a:rPr>
              <a:t>:</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законодавчий</a:t>
            </a:r>
            <a:r>
              <a:rPr lang="ru-RU" sz="2800" dirty="0">
                <a:latin typeface="Arial" panose="020B0604020202020204" pitchFamily="34" charset="0"/>
                <a:cs typeface="Arial" panose="020B0604020202020204" pitchFamily="34" charset="0"/>
              </a:rPr>
              <a:t> акт, </a:t>
            </a:r>
            <a:r>
              <a:rPr lang="ru-RU" sz="2800" dirty="0" err="1">
                <a:latin typeface="Arial" panose="020B0604020202020204" pitchFamily="34" charset="0"/>
                <a:cs typeface="Arial" panose="020B0604020202020204" pitchFamily="34" charset="0"/>
              </a:rPr>
              <a:t>який</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встановлює</a:t>
            </a:r>
            <a:r>
              <a:rPr lang="ru-RU" sz="2800" dirty="0">
                <a:latin typeface="Arial" panose="020B0604020202020204" pitchFamily="34" charset="0"/>
                <a:cs typeface="Arial" panose="020B0604020202020204" pitchFamily="34" charset="0"/>
              </a:rPr>
              <a:t> мету </a:t>
            </a:r>
            <a:r>
              <a:rPr lang="ru-RU" sz="2800" dirty="0" err="1">
                <a:latin typeface="Arial" panose="020B0604020202020204" pitchFamily="34" charset="0"/>
                <a:cs typeface="Arial" panose="020B0604020202020204" pitchFamily="34" charset="0"/>
              </a:rPr>
              <a:t>або</a:t>
            </a:r>
            <a:r>
              <a:rPr lang="ru-RU" sz="2800" dirty="0">
                <a:latin typeface="Arial" panose="020B0604020202020204" pitchFamily="34" charset="0"/>
                <a:cs typeface="Arial" panose="020B0604020202020204" pitchFamily="34" charset="0"/>
              </a:rPr>
              <a:t> результат, </a:t>
            </a:r>
            <a:r>
              <a:rPr lang="ru-RU" sz="2800" dirty="0" err="1">
                <a:latin typeface="Arial" panose="020B0604020202020204" pitchFamily="34" charset="0"/>
                <a:cs typeface="Arial" panose="020B0604020202020204" pitchFamily="34" charset="0"/>
              </a:rPr>
              <a:t>якого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повинні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досягти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всі</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держави</a:t>
            </a:r>
            <a:r>
              <a:rPr lang="ru-RU" sz="2800" dirty="0">
                <a:latin typeface="Arial" panose="020B0604020202020204" pitchFamily="34" charset="0"/>
                <a:cs typeface="Arial" panose="020B0604020202020204" pitchFamily="34" charset="0"/>
              </a:rPr>
              <a:t>-члени ЄС, </a:t>
            </a:r>
            <a:r>
              <a:rPr lang="ru-RU" sz="2800" dirty="0" err="1">
                <a:latin typeface="Arial" panose="020B0604020202020204" pitchFamily="34" charset="0"/>
                <a:cs typeface="Arial" panose="020B0604020202020204" pitchFamily="34" charset="0"/>
              </a:rPr>
              <a:t>транспонуючи</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його</a:t>
            </a:r>
            <a:r>
              <a:rPr lang="ru-RU" sz="2800" dirty="0">
                <a:latin typeface="Arial" panose="020B0604020202020204" pitchFamily="34" charset="0"/>
                <a:cs typeface="Arial" panose="020B0604020202020204" pitchFamily="34" charset="0"/>
              </a:rPr>
              <a:t> у свою </a:t>
            </a:r>
            <a:r>
              <a:rPr lang="ru-RU" sz="2800" dirty="0" err="1">
                <a:latin typeface="Arial" panose="020B0604020202020204" pitchFamily="34" charset="0"/>
                <a:cs typeface="Arial" panose="020B0604020202020204" pitchFamily="34" charset="0"/>
              </a:rPr>
              <a:t>національну</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правову</a:t>
            </a:r>
            <a:r>
              <a:rPr lang="ru-RU" sz="2800" dirty="0">
                <a:latin typeface="Arial" panose="020B0604020202020204" pitchFamily="34" charset="0"/>
                <a:cs typeface="Arial" panose="020B0604020202020204" pitchFamily="34" charset="0"/>
              </a:rPr>
              <a:t> базу, </a:t>
            </a:r>
            <a:r>
              <a:rPr lang="ru-RU" sz="2800" dirty="0" err="1">
                <a:latin typeface="Arial" panose="020B0604020202020204" pitchFamily="34" charset="0"/>
                <a:cs typeface="Arial" panose="020B0604020202020204" pitchFamily="34" charset="0"/>
              </a:rPr>
              <a:t>протягом</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певного</a:t>
            </a:r>
            <a:r>
              <a:rPr lang="ru-RU" sz="2800" dirty="0">
                <a:latin typeface="Arial" panose="020B0604020202020204" pitchFamily="34" charset="0"/>
                <a:cs typeface="Arial" panose="020B0604020202020204" pitchFamily="34" charset="0"/>
              </a:rPr>
              <a:t> </a:t>
            </a:r>
            <a:r>
              <a:rPr lang="ru-RU" sz="2800" dirty="0" err="1">
                <a:latin typeface="Arial" panose="020B0604020202020204" pitchFamily="34" charset="0"/>
                <a:cs typeface="Arial" panose="020B0604020202020204" pitchFamily="34" charset="0"/>
              </a:rPr>
              <a:t>терміну</a:t>
            </a:r>
            <a:r>
              <a:rPr lang="ru-RU"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86856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7" y="928048"/>
            <a:ext cx="11914495" cy="5800298"/>
          </a:xfrm>
        </p:spPr>
        <p:txBody>
          <a:bodyPr>
            <a:normAutofit fontScale="85000" lnSpcReduction="10000"/>
          </a:bodyPr>
          <a:lstStyle/>
          <a:p>
            <a:pPr marL="0" indent="273050" algn="just" fontAlgn="base">
              <a:lnSpc>
                <a:spcPct val="150000"/>
              </a:lnSpc>
            </a:pPr>
            <a:r>
              <a:rPr lang="en-US" sz="3200" b="1" dirty="0">
                <a:latin typeface="Arial" panose="020B0604020202020204" pitchFamily="34" charset="0"/>
                <a:cs typeface="Arial" panose="020B0604020202020204" pitchFamily="34" charset="0"/>
              </a:rPr>
              <a:t>EU legislative landscape</a:t>
            </a:r>
          </a:p>
          <a:p>
            <a:pPr marL="0" indent="273050" algn="just" fontAlgn="base">
              <a:lnSpc>
                <a:spcPct val="150000"/>
              </a:lnSpc>
            </a:pPr>
            <a:r>
              <a:rPr lang="en-US" sz="3200" dirty="0">
                <a:latin typeface="Arial" panose="020B0604020202020204" pitchFamily="34" charset="0"/>
                <a:cs typeface="Arial" panose="020B0604020202020204" pitchFamily="34" charset="0"/>
              </a:rPr>
              <a:t>There are three institutions involved in setting EU legislation:</a:t>
            </a:r>
            <a:br>
              <a:rPr lang="en-US" sz="3200" dirty="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European Commission: Comprised of 27 Commissioners and represents the EU’s overall interests.</a:t>
            </a:r>
          </a:p>
          <a:p>
            <a:pPr marL="0" indent="273050" algn="just" fontAlgn="base">
              <a:lnSpc>
                <a:spcPct val="150000"/>
              </a:lnSpc>
            </a:pPr>
            <a:r>
              <a:rPr lang="en-US" sz="3200" dirty="0">
                <a:latin typeface="Arial" panose="020B0604020202020204" pitchFamily="34" charset="0"/>
                <a:cs typeface="Arial" panose="020B0604020202020204" pitchFamily="34" charset="0"/>
              </a:rPr>
              <a:t>The Council of the European Union: Comprised of the ministers or other government officials of EU Member States and represents EU Member States.</a:t>
            </a:r>
          </a:p>
          <a:p>
            <a:pPr marL="0" indent="273050" algn="just" fontAlgn="base">
              <a:lnSpc>
                <a:spcPct val="150000"/>
              </a:lnSpc>
            </a:pPr>
            <a:r>
              <a:rPr lang="en-US" sz="3200" dirty="0">
                <a:latin typeface="Arial" panose="020B0604020202020204" pitchFamily="34" charset="0"/>
                <a:cs typeface="Arial" panose="020B0604020202020204" pitchFamily="34" charset="0"/>
              </a:rPr>
              <a:t>The European Parliament: Comprised of 705 directly elected Members of Parliament and represents EU citizens</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Tree>
    <p:extLst>
      <p:ext uri="{BB962C8B-B14F-4D97-AF65-F5344CB8AC3E}">
        <p14:creationId xmlns:p14="http://schemas.microsoft.com/office/powerpoint/2010/main" val="210711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36477" y="941696"/>
            <a:ext cx="11914495" cy="5786650"/>
          </a:xfrm>
        </p:spPr>
        <p:txBody>
          <a:bodyPr>
            <a:normAutofit fontScale="92500" lnSpcReduction="20000"/>
          </a:bodyPr>
          <a:lstStyle/>
          <a:p>
            <a:pPr marL="0" indent="180000" algn="just">
              <a:lnSpc>
                <a:spcPct val="150000"/>
              </a:lnSpc>
              <a:spcBef>
                <a:spcPts val="0"/>
              </a:spcBef>
            </a:pPr>
            <a:r>
              <a:rPr lang="en-US" sz="3200" dirty="0">
                <a:latin typeface="Arial" panose="020B0604020202020204" pitchFamily="34" charset="0"/>
                <a:cs typeface="Arial" panose="020B0604020202020204" pitchFamily="34" charset="0"/>
              </a:rPr>
              <a:t>Legislation is typically decided by the three main institutions coming to an agreement on a specific proposal. </a:t>
            </a:r>
            <a:endParaRPr lang="uk-UA"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process starts with the European Commission submitting a proposal to the Council and European Parliament. </a:t>
            </a:r>
            <a:endParaRPr lang="uk-UA"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Council and Parliament then consider the proposal and either accept it or suggest changes. If the text is agreed by both institutions, the legislation is passed and becomes law. If the Council and Parliament are unable to reach agreement, the proposal is discarded and the procedure ends.</a:t>
            </a:r>
            <a:endParaRPr lang="ru-RU"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320" y="107993"/>
            <a:ext cx="3352800" cy="704088"/>
          </a:xfrm>
          <a:prstGeom prst="rect">
            <a:avLst/>
          </a:prstGeom>
        </p:spPr>
      </p:pic>
    </p:spTree>
    <p:extLst>
      <p:ext uri="{BB962C8B-B14F-4D97-AF65-F5344CB8AC3E}">
        <p14:creationId xmlns:p14="http://schemas.microsoft.com/office/powerpoint/2010/main" val="18360860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42161" y="1146414"/>
            <a:ext cx="11936105" cy="5711586"/>
          </a:xfrm>
        </p:spPr>
        <p:txBody>
          <a:bodyPr>
            <a:noAutofit/>
          </a:bodyPr>
          <a:lstStyle/>
          <a:p>
            <a:pPr marL="0" indent="180000" algn="just" fontAlgn="base">
              <a:lnSpc>
                <a:spcPct val="150000"/>
              </a:lnSpc>
              <a:spcBef>
                <a:spcPts val="0"/>
              </a:spcBef>
            </a:pPr>
            <a:r>
              <a:rPr lang="ru-RU" sz="3600" b="1" dirty="0" err="1">
                <a:latin typeface="Arial" panose="020B0604020202020204" pitchFamily="34" charset="0"/>
                <a:cs typeface="Arial" panose="020B0604020202020204" pitchFamily="34" charset="0"/>
              </a:rPr>
              <a:t>Загальною</a:t>
            </a:r>
            <a:r>
              <a:rPr lang="ru-RU" sz="3600" b="1" dirty="0">
                <a:latin typeface="Arial" panose="020B0604020202020204" pitchFamily="34" charset="0"/>
                <a:cs typeface="Arial" panose="020B0604020202020204" pitchFamily="34" charset="0"/>
              </a:rPr>
              <a:t> метою </a:t>
            </a:r>
            <a:r>
              <a:rPr lang="ru-RU" sz="3600" b="1" dirty="0" err="1">
                <a:latin typeface="Arial" panose="020B0604020202020204" pitchFamily="34" charset="0"/>
                <a:cs typeface="Arial" panose="020B0604020202020204" pitchFamily="34" charset="0"/>
              </a:rPr>
              <a:t>політики</a:t>
            </a:r>
            <a:r>
              <a:rPr lang="ru-RU" sz="3600" b="1" dirty="0">
                <a:latin typeface="Arial" panose="020B0604020202020204" pitchFamily="34" charset="0"/>
                <a:cs typeface="Arial" panose="020B0604020202020204" pitchFamily="34" charset="0"/>
              </a:rPr>
              <a:t> є «</a:t>
            </a:r>
            <a:r>
              <a:rPr lang="ru-RU" sz="3600" dirty="0" err="1">
                <a:latin typeface="Arial" panose="020B0604020202020204" pitchFamily="34" charset="0"/>
                <a:cs typeface="Arial" panose="020B0604020202020204" pitchFamily="34" charset="0"/>
              </a:rPr>
              <a:t>захист</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споживачів</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від</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серйозних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ризиків</a:t>
            </a:r>
            <a:r>
              <a:rPr lang="ru-RU" sz="3600" dirty="0">
                <a:latin typeface="Arial" panose="020B0604020202020204" pitchFamily="34" charset="0"/>
                <a:cs typeface="Arial" panose="020B0604020202020204" pitchFamily="34" charset="0"/>
              </a:rPr>
              <a:t> і </a:t>
            </a:r>
            <a:r>
              <a:rPr lang="ru-RU" sz="3600" dirty="0" err="1">
                <a:latin typeface="Arial" panose="020B0604020202020204" pitchFamily="34" charset="0"/>
                <a:cs typeface="Arial" panose="020B0604020202020204" pitchFamily="34" charset="0"/>
              </a:rPr>
              <a:t>загроз</a:t>
            </a:r>
            <a:r>
              <a:rPr lang="ru-RU" sz="3600" dirty="0">
                <a:latin typeface="Arial" panose="020B0604020202020204" pitchFamily="34" charset="0"/>
                <a:cs typeface="Arial" panose="020B0604020202020204" pitchFamily="34" charset="0"/>
              </a:rPr>
              <a:t>, з </a:t>
            </a:r>
            <a:r>
              <a:rPr lang="ru-RU" sz="3600" dirty="0" err="1">
                <a:latin typeface="Arial" panose="020B0604020202020204" pitchFamily="34" charset="0"/>
                <a:cs typeface="Arial" panose="020B0604020202020204" pitchFamily="34" charset="0"/>
              </a:rPr>
              <a:t>якими</a:t>
            </a:r>
            <a:r>
              <a:rPr lang="ru-RU" sz="3600" dirty="0">
                <a:latin typeface="Arial" panose="020B0604020202020204" pitchFamily="34" charset="0"/>
                <a:cs typeface="Arial" panose="020B0604020202020204" pitchFamily="34" charset="0"/>
              </a:rPr>
              <a:t> вони не в </a:t>
            </a:r>
            <a:r>
              <a:rPr lang="ru-RU" sz="3600" dirty="0" err="1">
                <a:latin typeface="Arial" panose="020B0604020202020204" pitchFamily="34" charset="0"/>
                <a:cs typeface="Arial" panose="020B0604020202020204" pitchFamily="34" charset="0"/>
              </a:rPr>
              <a:t>змозі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впоратися</a:t>
            </a:r>
            <a:r>
              <a:rPr lang="ru-RU" sz="3600" dirty="0">
                <a:latin typeface="Arial" panose="020B0604020202020204" pitchFamily="34" charset="0"/>
                <a:cs typeface="Arial" panose="020B0604020202020204" pitchFamily="34" charset="0"/>
              </a:rPr>
              <a:t> як </a:t>
            </a:r>
            <a:r>
              <a:rPr lang="ru-RU" sz="3600" dirty="0" err="1">
                <a:latin typeface="Arial" panose="020B0604020202020204" pitchFamily="34" charset="0"/>
                <a:cs typeface="Arial" panose="020B0604020202020204" pitchFamily="34" charset="0"/>
              </a:rPr>
              <a:t>окремі</a:t>
            </a:r>
            <a:r>
              <a:rPr lang="ru-RU" sz="3600" dirty="0">
                <a:latin typeface="Arial" panose="020B0604020202020204" pitchFamily="34" charset="0"/>
                <a:cs typeface="Arial" panose="020B0604020202020204" pitchFamily="34" charset="0"/>
              </a:rPr>
              <a:t> особи; </a:t>
            </a:r>
            <a:r>
              <a:rPr lang="ru-RU" sz="3600" dirty="0" err="1">
                <a:latin typeface="Arial" panose="020B0604020202020204" pitchFamily="34" charset="0"/>
                <a:cs typeface="Arial" panose="020B0604020202020204" pitchFamily="34" charset="0"/>
              </a:rPr>
              <a:t>надання</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їм</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можливості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робити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вибір</a:t>
            </a:r>
            <a:r>
              <a:rPr lang="ru-RU" sz="3600" dirty="0">
                <a:latin typeface="Arial" panose="020B0604020202020204" pitchFamily="34" charset="0"/>
                <a:cs typeface="Arial" panose="020B0604020202020204" pitchFamily="34" charset="0"/>
              </a:rPr>
              <a:t> на </a:t>
            </a:r>
            <a:r>
              <a:rPr lang="ru-RU" sz="3600" dirty="0" err="1">
                <a:latin typeface="Arial" panose="020B0604020202020204" pitchFamily="34" charset="0"/>
                <a:cs typeface="Arial" panose="020B0604020202020204" pitchFamily="34" charset="0"/>
              </a:rPr>
              <a:t>основі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точної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чіткої</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послідовної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інформації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підвищення</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їхнього</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добробуту</a:t>
            </a:r>
            <a:r>
              <a:rPr lang="ru-RU" sz="3600" dirty="0">
                <a:latin typeface="Arial" panose="020B0604020202020204" pitchFamily="34" charset="0"/>
                <a:cs typeface="Arial" panose="020B0604020202020204" pitchFamily="34" charset="0"/>
              </a:rPr>
              <a:t> та </a:t>
            </a:r>
            <a:r>
              <a:rPr lang="ru-RU" sz="3600" dirty="0" err="1">
                <a:latin typeface="Arial" panose="020B0604020202020204" pitchFamily="34" charset="0"/>
                <a:cs typeface="Arial" panose="020B0604020202020204" pitchFamily="34" charset="0"/>
              </a:rPr>
              <a:t>ефективний</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захист</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їхньої</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безпеки</a:t>
            </a:r>
            <a:r>
              <a:rPr lang="ru-RU" sz="3600" dirty="0">
                <a:latin typeface="Arial" panose="020B0604020202020204" pitchFamily="34" charset="0"/>
                <a:cs typeface="Arial" panose="020B0604020202020204" pitchFamily="34" charset="0"/>
              </a:rPr>
              <a:t>, а </a:t>
            </a:r>
            <a:r>
              <a:rPr lang="ru-RU" sz="3600" dirty="0" err="1">
                <a:latin typeface="Arial" panose="020B0604020202020204" pitchFamily="34" charset="0"/>
                <a:cs typeface="Arial" panose="020B0604020202020204" pitchFamily="34" charset="0"/>
              </a:rPr>
              <a:t>також</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їхніх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економічних</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інтересів</a:t>
            </a:r>
            <a:r>
              <a:rPr lang="ru-RU" sz="36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814" y="288975"/>
            <a:ext cx="3352800" cy="704088"/>
          </a:xfrm>
          <a:prstGeom prst="rect">
            <a:avLst/>
          </a:prstGeom>
        </p:spPr>
      </p:pic>
    </p:spTree>
    <p:extLst>
      <p:ext uri="{BB962C8B-B14F-4D97-AF65-F5344CB8AC3E}">
        <p14:creationId xmlns:p14="http://schemas.microsoft.com/office/powerpoint/2010/main" val="3956586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42163" y="1037231"/>
            <a:ext cx="11922457" cy="5650172"/>
          </a:xfrm>
        </p:spPr>
        <p:txBody>
          <a:bodyPr>
            <a:normAutofit/>
          </a:bodyPr>
          <a:lstStyle/>
          <a:p>
            <a:pPr marL="0" indent="180000" algn="just">
              <a:lnSpc>
                <a:spcPct val="150000"/>
              </a:lnSpc>
              <a:spcBef>
                <a:spcPts val="0"/>
              </a:spcBef>
            </a:pPr>
            <a:r>
              <a:rPr lang="ru-RU" sz="4000" b="1" dirty="0">
                <a:latin typeface="Arial" panose="020B0604020202020204" pitchFamily="34" charset="0"/>
                <a:cs typeface="Arial" panose="020B0604020202020204" pitchFamily="34" charset="0"/>
              </a:rPr>
              <a:t>«</a:t>
            </a:r>
            <a:r>
              <a:rPr lang="ru-RU" sz="4000" b="1" dirty="0" err="1">
                <a:latin typeface="Arial" panose="020B0604020202020204" pitchFamily="34" charset="0"/>
                <a:cs typeface="Arial" panose="020B0604020202020204" pitchFamily="34" charset="0"/>
              </a:rPr>
              <a:t>Середній</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споживач</a:t>
            </a:r>
            <a:r>
              <a:rPr lang="ru-RU" sz="4000" b="1" dirty="0">
                <a:latin typeface="Arial" panose="020B0604020202020204" pitchFamily="34" charset="0"/>
                <a:cs typeface="Arial" panose="020B0604020202020204" pitchFamily="34" charset="0"/>
              </a:rPr>
              <a:t>»</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який</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вважається</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досить</a:t>
            </a:r>
            <a:r>
              <a:rPr lang="ru-RU" sz="4000" dirty="0">
                <a:latin typeface="Arial" panose="020B0604020202020204" pitchFamily="34" charset="0"/>
                <a:cs typeface="Arial" panose="020B0604020202020204" pitchFamily="34" charset="0"/>
              </a:rPr>
              <a:t> добре </a:t>
            </a:r>
            <a:r>
              <a:rPr lang="ru-RU" sz="4000" dirty="0" err="1">
                <a:latin typeface="Arial" panose="020B0604020202020204" pitchFamily="34" charset="0"/>
                <a:cs typeface="Arial" panose="020B0604020202020204" pitchFamily="34" charset="0"/>
              </a:rPr>
              <a:t>поінформованим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спостережливим</a:t>
            </a:r>
            <a:r>
              <a:rPr lang="ru-RU" sz="4000" dirty="0">
                <a:latin typeface="Arial" panose="020B0604020202020204" pitchFamily="34" charset="0"/>
                <a:cs typeface="Arial" panose="020B0604020202020204" pitchFamily="34" charset="0"/>
              </a:rPr>
              <a:t> і </a:t>
            </a:r>
            <a:r>
              <a:rPr lang="ru-RU" sz="4000" dirty="0" err="1">
                <a:latin typeface="Arial" panose="020B0604020202020204" pitchFamily="34" charset="0"/>
                <a:cs typeface="Arial" panose="020B0604020202020204" pitchFamily="34" charset="0"/>
              </a:rPr>
              <a:t>обачним</a:t>
            </a:r>
            <a:r>
              <a:rPr lang="ru-RU" sz="4000" dirty="0">
                <a:latin typeface="Arial" panose="020B0604020202020204" pitchFamily="34" charset="0"/>
                <a:cs typeface="Arial" panose="020B0604020202020204" pitchFamily="34" charset="0"/>
              </a:rPr>
              <a:t> (Директива </a:t>
            </a:r>
            <a:r>
              <a:rPr lang="ru-RU" sz="4000" dirty="0" smtClean="0">
                <a:latin typeface="Arial" panose="020B0604020202020204" pitchFamily="34" charset="0"/>
                <a:cs typeface="Arial" panose="020B0604020202020204" pitchFamily="34" charset="0"/>
              </a:rPr>
              <a:t>2005/29</a:t>
            </a:r>
            <a:r>
              <a:rPr lang="en-US" sz="4000" dirty="0" smtClean="0">
                <a:latin typeface="Arial" panose="020B0604020202020204" pitchFamily="34" charset="0"/>
                <a:cs typeface="Arial" panose="020B0604020202020204" pitchFamily="34" charset="0"/>
              </a:rPr>
              <a:t>), </a:t>
            </a:r>
            <a:r>
              <a:rPr lang="ru-RU" sz="4000" dirty="0">
                <a:latin typeface="Arial" panose="020B0604020202020204" pitchFamily="34" charset="0"/>
                <a:cs typeface="Arial" panose="020B0604020202020204" pitchFamily="34" charset="0"/>
              </a:rPr>
              <a:t>є </a:t>
            </a:r>
            <a:r>
              <a:rPr lang="ru-RU" sz="4000" dirty="0" err="1">
                <a:latin typeface="Arial" panose="020B0604020202020204" pitchFamily="34" charset="0"/>
                <a:cs typeface="Arial" panose="020B0604020202020204" pitchFamily="34" charset="0"/>
              </a:rPr>
              <a:t>важливим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орієнтиром</a:t>
            </a:r>
            <a:r>
              <a:rPr lang="ru-RU" sz="4000" dirty="0">
                <a:latin typeface="Arial" panose="020B0604020202020204" pitchFamily="34" charset="0"/>
                <a:cs typeface="Arial" panose="020B0604020202020204" pitchFamily="34" charset="0"/>
              </a:rPr>
              <a:t> у </a:t>
            </a:r>
            <a:r>
              <a:rPr lang="ru-RU" sz="4000" dirty="0" err="1">
                <a:latin typeface="Arial" panose="020B0604020202020204" pitchFamily="34" charset="0"/>
                <a:cs typeface="Arial" panose="020B0604020202020204" pitchFamily="34" charset="0"/>
              </a:rPr>
              <a:t>визначенні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обов’язку</a:t>
            </a:r>
            <a:r>
              <a:rPr lang="ru-RU" sz="4000" dirty="0">
                <a:latin typeface="Arial" panose="020B0604020202020204" pitchFamily="34" charset="0"/>
                <a:cs typeface="Arial" panose="020B0604020202020204" pitchFamily="34" charset="0"/>
              </a:rPr>
              <a:t> </a:t>
            </a:r>
            <a:r>
              <a:rPr lang="ru-RU" sz="4000" dirty="0" err="1" smtClean="0">
                <a:latin typeface="Arial" panose="020B0604020202020204" pitchFamily="34" charset="0"/>
                <a:cs typeface="Arial" panose="020B0604020202020204" pitchFamily="34" charset="0"/>
              </a:rPr>
              <a:t>постачальникам</a:t>
            </a:r>
            <a:r>
              <a:rPr lang="ru-RU" sz="4000" dirty="0" smtClean="0">
                <a:latin typeface="Arial" panose="020B0604020202020204" pitchFamily="34" charset="0"/>
                <a:cs typeface="Arial" panose="020B0604020202020204" pitchFamily="34" charset="0"/>
              </a:rPr>
              <a:t> </a:t>
            </a:r>
            <a:r>
              <a:rPr lang="ru-RU" sz="4000" dirty="0" err="1" smtClean="0">
                <a:latin typeface="Arial" panose="020B0604020202020204" pitchFamily="34" charset="0"/>
                <a:cs typeface="Arial" panose="020B0604020202020204" pitchFamily="34" charset="0"/>
              </a:rPr>
              <a:t>продуктів</a:t>
            </a:r>
            <a:r>
              <a:rPr lang="ru-RU" sz="4000" dirty="0" smtClean="0">
                <a:latin typeface="Arial" panose="020B0604020202020204" pitchFamily="34" charset="0"/>
                <a:cs typeface="Arial" panose="020B0604020202020204" pitchFamily="34" charset="0"/>
              </a:rPr>
              <a:t> та </a:t>
            </a:r>
            <a:r>
              <a:rPr lang="ru-RU" sz="4000" dirty="0" err="1" smtClean="0">
                <a:latin typeface="Arial" panose="020B0604020202020204" pitchFamily="34" charset="0"/>
                <a:cs typeface="Arial" panose="020B0604020202020204" pitchFamily="34" charset="0"/>
              </a:rPr>
              <a:t>послуг</a:t>
            </a:r>
            <a:r>
              <a:rPr lang="ru-RU" sz="4000" dirty="0" smtClean="0">
                <a:latin typeface="Arial" panose="020B0604020202020204" pitchFamily="34" charset="0"/>
                <a:cs typeface="Arial" panose="020B0604020202020204" pitchFamily="34" charset="0"/>
              </a:rPr>
              <a:t> </a:t>
            </a:r>
            <a:r>
              <a:rPr lang="ru-RU" sz="4000" dirty="0" err="1" smtClean="0">
                <a:latin typeface="Arial" panose="020B0604020202020204" pitchFamily="34" charset="0"/>
                <a:cs typeface="Arial" panose="020B0604020202020204" pitchFamily="34" charset="0"/>
              </a:rPr>
              <a:t>надавати</a:t>
            </a:r>
            <a:r>
              <a:rPr lang="ru-RU" sz="4000" dirty="0" smtClean="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споживачам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переддоговірну</a:t>
            </a:r>
            <a:r>
              <a:rPr lang="ru-RU" sz="4000" dirty="0">
                <a:latin typeface="Arial" panose="020B0604020202020204" pitchFamily="34" charset="0"/>
                <a:cs typeface="Arial" panose="020B0604020202020204" pitchFamily="34" charset="0"/>
              </a:rPr>
              <a:t> </a:t>
            </a:r>
            <a:r>
              <a:rPr lang="ru-RU" sz="4000" dirty="0" err="1" smtClean="0">
                <a:latin typeface="Arial" panose="020B0604020202020204" pitchFamily="34" charset="0"/>
                <a:cs typeface="Arial" panose="020B0604020202020204" pitchFamily="34" charset="0"/>
              </a:rPr>
              <a:t>інформацію</a:t>
            </a:r>
            <a:r>
              <a:rPr lang="ru-RU" sz="4000" dirty="0" smtClean="0">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996" y="97906"/>
            <a:ext cx="3352800" cy="704088"/>
          </a:xfrm>
          <a:prstGeom prst="rect">
            <a:avLst/>
          </a:prstGeom>
        </p:spPr>
      </p:pic>
    </p:spTree>
    <p:extLst>
      <p:ext uri="{BB962C8B-B14F-4D97-AF65-F5344CB8AC3E}">
        <p14:creationId xmlns:p14="http://schemas.microsoft.com/office/powerpoint/2010/main" val="3009284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773" y="95534"/>
            <a:ext cx="11846257" cy="6619165"/>
          </a:xfrm>
        </p:spPr>
        <p:txBody>
          <a:bodyPr>
            <a:normAutofit/>
          </a:bodyPr>
          <a:lstStyle/>
          <a:p>
            <a:pPr marL="0" indent="180000" algn="just">
              <a:lnSpc>
                <a:spcPct val="150000"/>
              </a:lnSpc>
              <a:spcBef>
                <a:spcPts val="0"/>
              </a:spcBef>
            </a:pPr>
            <a:r>
              <a:rPr lang="uk-UA" sz="3200" b="1" dirty="0" smtClean="0">
                <a:latin typeface="Arial" panose="020B0604020202020204" pitchFamily="34" charset="0"/>
                <a:cs typeface="Arial" panose="020B0604020202020204" pitchFamily="34" charset="0"/>
              </a:rPr>
              <a:t>5. </a:t>
            </a:r>
            <a:r>
              <a:rPr lang="ru-RU" sz="3200" b="1" dirty="0" err="1">
                <a:latin typeface="Arial" panose="020B0604020202020204" pitchFamily="34" charset="0"/>
                <a:cs typeface="Arial" panose="020B0604020202020204" pitchFamily="34" charset="0"/>
              </a:rPr>
              <a:t>Цифровізація</a:t>
            </a:r>
            <a:r>
              <a:rPr lang="ru-RU" sz="3200" b="1" dirty="0">
                <a:latin typeface="Arial" panose="020B0604020202020204" pitchFamily="34" charset="0"/>
                <a:cs typeface="Arial" panose="020B0604020202020204" pitchFamily="34" charset="0"/>
              </a:rPr>
              <a:t> для зеленого переходу</a:t>
            </a:r>
            <a:endParaRPr lang="ru-RU" sz="3200" b="1"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uk-UA" sz="3200" b="1" dirty="0" smtClean="0">
                <a:latin typeface="Arial" panose="020B0604020202020204" pitchFamily="34" charset="0"/>
                <a:cs typeface="Arial" panose="020B0604020202020204" pitchFamily="34" charset="0"/>
              </a:rPr>
              <a:t>6. </a:t>
            </a:r>
            <a:r>
              <a:rPr lang="ru-RU" sz="3200" b="1" dirty="0" err="1">
                <a:latin typeface="Arial" panose="020B0604020202020204" pitchFamily="34" charset="0"/>
                <a:cs typeface="Arial" panose="020B0604020202020204" pitchFamily="34" charset="0"/>
              </a:rPr>
              <a:t>Регулювання</a:t>
            </a:r>
            <a:r>
              <a:rPr lang="ru-RU" sz="3200" b="1" dirty="0">
                <a:latin typeface="Arial" panose="020B0604020202020204" pitchFamily="34" charset="0"/>
                <a:cs typeface="Arial" panose="020B0604020202020204" pitchFamily="34" charset="0"/>
              </a:rPr>
              <a:t> ЄС </a:t>
            </a:r>
            <a:r>
              <a:rPr lang="ru-RU" sz="3200" b="1" dirty="0" err="1">
                <a:latin typeface="Arial" panose="020B0604020202020204" pitchFamily="34" charset="0"/>
                <a:cs typeface="Arial" panose="020B0604020202020204" pitchFamily="34" charset="0"/>
              </a:rPr>
              <a:t>стимулює</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перехід</a:t>
            </a:r>
            <a:r>
              <a:rPr lang="ru-RU" sz="3200" b="1" dirty="0">
                <a:latin typeface="Arial" panose="020B0604020202020204" pitchFamily="34" charset="0"/>
                <a:cs typeface="Arial" panose="020B0604020202020204" pitchFamily="34" charset="0"/>
              </a:rPr>
              <a:t> до </a:t>
            </a:r>
            <a:r>
              <a:rPr lang="ru-RU" sz="3200" b="1" dirty="0" err="1">
                <a:latin typeface="Arial" panose="020B0604020202020204" pitchFamily="34" charset="0"/>
                <a:cs typeface="Arial" panose="020B0604020202020204" pitchFamily="34" charset="0"/>
              </a:rPr>
              <a:t>сталого</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розвитку</a:t>
            </a:r>
            <a:endParaRPr lang="ru-RU" sz="3200" b="1" dirty="0">
              <a:latin typeface="Arial" panose="020B0604020202020204" pitchFamily="34" charset="0"/>
              <a:cs typeface="Arial" panose="020B0604020202020204" pitchFamily="34" charset="0"/>
            </a:endParaRPr>
          </a:p>
          <a:p>
            <a:pPr marL="0" indent="180000" algn="just">
              <a:lnSpc>
                <a:spcPct val="150000"/>
              </a:lnSpc>
              <a:spcBef>
                <a:spcPts val="0"/>
              </a:spcBef>
            </a:pPr>
            <a:r>
              <a:rPr lang="uk-UA" sz="3200" b="1" dirty="0" smtClean="0">
                <a:latin typeface="Arial" panose="020B0604020202020204" pitchFamily="34" charset="0"/>
                <a:cs typeface="Arial" panose="020B0604020202020204" pitchFamily="34" charset="0"/>
              </a:rPr>
              <a:t>7</a:t>
            </a:r>
            <a:r>
              <a:rPr lang="uk-UA" sz="3200" b="1" dirty="0" smtClean="0">
                <a:latin typeface="Arial" panose="020B0604020202020204" pitchFamily="34" charset="0"/>
                <a:cs typeface="Arial" panose="020B0604020202020204" pitchFamily="34" charset="0"/>
              </a:rPr>
              <a:t>. </a:t>
            </a:r>
            <a:r>
              <a:rPr lang="ru-RU" sz="3200" b="1" dirty="0">
                <a:latin typeface="Arial" panose="020B0604020202020204" pitchFamily="34" charset="0"/>
                <a:cs typeface="Arial" panose="020B0604020202020204" pitchFamily="34" charset="0"/>
              </a:rPr>
              <a:t>Директива про </a:t>
            </a:r>
            <a:r>
              <a:rPr lang="ru-RU" sz="3200" b="1" dirty="0" err="1">
                <a:latin typeface="Arial" panose="020B0604020202020204" pitchFamily="34" charset="0"/>
                <a:cs typeface="Arial" panose="020B0604020202020204" pitchFamily="34" charset="0"/>
              </a:rPr>
              <a:t>недобросовісну</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комерційну</a:t>
            </a:r>
            <a:r>
              <a:rPr lang="ru-RU" sz="3200" b="1" dirty="0">
                <a:latin typeface="Arial" panose="020B0604020202020204" pitchFamily="34" charset="0"/>
                <a:cs typeface="Arial" panose="020B0604020202020204" pitchFamily="34" charset="0"/>
              </a:rPr>
              <a:t> </a:t>
            </a:r>
            <a:r>
              <a:rPr lang="ru-RU" sz="3200" b="1" dirty="0" smtClean="0">
                <a:latin typeface="Arial" panose="020B0604020202020204" pitchFamily="34" charset="0"/>
                <a:cs typeface="Arial" panose="020B0604020202020204" pitchFamily="34" charset="0"/>
              </a:rPr>
              <a:t>практику</a:t>
            </a:r>
          </a:p>
          <a:p>
            <a:pPr marL="0" indent="180000" algn="just">
              <a:lnSpc>
                <a:spcPct val="150000"/>
              </a:lnSpc>
              <a:spcBef>
                <a:spcPts val="0"/>
              </a:spcBef>
            </a:pPr>
            <a:r>
              <a:rPr lang="uk-UA" sz="3200" b="1" dirty="0">
                <a:latin typeface="Arial" panose="020B0604020202020204" pitchFamily="34" charset="0"/>
                <a:cs typeface="Arial" panose="020B0604020202020204" pitchFamily="34" charset="0"/>
              </a:rPr>
              <a:t>8. Директива про споживчий </a:t>
            </a:r>
            <a:r>
              <a:rPr lang="uk-UA" sz="3200" b="1" dirty="0" smtClean="0">
                <a:latin typeface="Arial" panose="020B0604020202020204" pitchFamily="34" charset="0"/>
                <a:cs typeface="Arial" panose="020B0604020202020204" pitchFamily="34" charset="0"/>
              </a:rPr>
              <a:t>кредит</a:t>
            </a:r>
          </a:p>
          <a:p>
            <a:pPr marL="0" indent="180000" algn="just">
              <a:lnSpc>
                <a:spcPct val="150000"/>
              </a:lnSpc>
              <a:spcBef>
                <a:spcPts val="0"/>
              </a:spcBef>
            </a:pPr>
            <a:r>
              <a:rPr lang="uk-UA" sz="3200" b="1" dirty="0">
                <a:latin typeface="Arial" panose="020B0604020202020204" pitchFamily="34" charset="0"/>
                <a:cs typeface="Arial" panose="020B0604020202020204" pitchFamily="34" charset="0"/>
              </a:rPr>
              <a:t>9. Директива про права </a:t>
            </a:r>
            <a:r>
              <a:rPr lang="uk-UA" sz="3200" b="1" dirty="0" smtClean="0">
                <a:latin typeface="Arial" panose="020B0604020202020204" pitchFamily="34" charset="0"/>
                <a:cs typeface="Arial" panose="020B0604020202020204" pitchFamily="34" charset="0"/>
              </a:rPr>
              <a:t>споживачів</a:t>
            </a:r>
          </a:p>
          <a:p>
            <a:pPr marL="0" indent="180000" algn="just">
              <a:lnSpc>
                <a:spcPct val="150000"/>
              </a:lnSpc>
              <a:spcBef>
                <a:spcPts val="0"/>
              </a:spcBef>
            </a:pPr>
            <a:r>
              <a:rPr lang="uk-UA" sz="3200" b="1" dirty="0" smtClean="0">
                <a:latin typeface="Arial" panose="020B0604020202020204" pitchFamily="34" charset="0"/>
                <a:cs typeface="Arial" panose="020B0604020202020204" pitchFamily="34" charset="0"/>
              </a:rPr>
              <a:t>10. </a:t>
            </a:r>
            <a:r>
              <a:rPr lang="ru-RU" sz="3200" b="1" dirty="0">
                <a:latin typeface="Arial" panose="020B0604020202020204" pitchFamily="34" charset="0"/>
                <a:cs typeface="Arial" panose="020B0604020202020204" pitchFamily="34" charset="0"/>
              </a:rPr>
              <a:t>Директива ЄС про </a:t>
            </a:r>
            <a:r>
              <a:rPr lang="ru-RU" sz="3200" b="1" dirty="0" err="1">
                <a:latin typeface="Arial" panose="020B0604020202020204" pitchFamily="34" charset="0"/>
                <a:cs typeface="Arial" panose="020B0604020202020204" pitchFamily="34" charset="0"/>
              </a:rPr>
              <a:t>екологічні</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вимоги</a:t>
            </a:r>
            <a:endParaRPr lang="ru-RU" sz="3200" b="1"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uk-UA" sz="3200" b="1" dirty="0" smtClean="0">
                <a:latin typeface="Arial" panose="020B0604020202020204" pitchFamily="34" charset="0"/>
                <a:cs typeface="Arial" panose="020B0604020202020204" pitchFamily="34" charset="0"/>
              </a:rPr>
              <a:t>12</a:t>
            </a:r>
            <a:r>
              <a:rPr lang="uk-UA" sz="32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Conclusion</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185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63773" y="955343"/>
            <a:ext cx="11887200" cy="5745707"/>
          </a:xfrm>
        </p:spPr>
        <p:txBody>
          <a:bodyPr>
            <a:normAutofit/>
          </a:bodyPr>
          <a:lstStyle/>
          <a:p>
            <a:pPr marL="0" indent="180000" algn="just">
              <a:lnSpc>
                <a:spcPct val="150000"/>
              </a:lnSpc>
              <a:spcBef>
                <a:spcPts val="0"/>
              </a:spcBef>
            </a:pPr>
            <a:r>
              <a:rPr lang="ru-RU" sz="4000" dirty="0" err="1">
                <a:latin typeface="Arial" panose="020B0604020202020204" pitchFamily="34" charset="0"/>
                <a:cs typeface="Arial" panose="020B0604020202020204" pitchFamily="34" charset="0"/>
              </a:rPr>
              <a:t>Згідно</a:t>
            </a:r>
            <a:r>
              <a:rPr lang="ru-RU" sz="4000" dirty="0">
                <a:latin typeface="Arial" panose="020B0604020202020204" pitchFamily="34" charset="0"/>
                <a:cs typeface="Arial" panose="020B0604020202020204" pitchFamily="34" charset="0"/>
              </a:rPr>
              <a:t> з </a:t>
            </a:r>
            <a:r>
              <a:rPr lang="ru-RU" sz="4000" dirty="0" err="1">
                <a:latin typeface="Arial" panose="020B0604020202020204" pitchFamily="34" charset="0"/>
                <a:cs typeface="Arial" panose="020B0604020202020204" pitchFamily="34" charset="0"/>
              </a:rPr>
              <a:t>цим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неокласичним</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економічним</a:t>
            </a:r>
            <a:r>
              <a:rPr lang="en-US" sz="4000" dirty="0">
                <a:latin typeface="Arial" panose="020B0604020202020204" pitchFamily="34" charset="0"/>
                <a:cs typeface="Arial" panose="020B0604020202020204" pitchFamily="34" charset="0"/>
              </a:rPr>
              <a:t>, </a:t>
            </a:r>
            <a:r>
              <a:rPr lang="ru-RU" sz="4000" dirty="0">
                <a:latin typeface="Arial" panose="020B0604020202020204" pitchFamily="34" charset="0"/>
                <a:cs typeface="Arial" panose="020B0604020202020204" pitchFamily="34" charset="0"/>
              </a:rPr>
              <a:t>трейдер повинен </a:t>
            </a:r>
            <a:r>
              <a:rPr lang="ru-RU" sz="4000" dirty="0" err="1">
                <a:latin typeface="Arial" panose="020B0604020202020204" pitchFamily="34" charset="0"/>
                <a:cs typeface="Arial" panose="020B0604020202020204" pitchFamily="34" charset="0"/>
              </a:rPr>
              <a:t>враховувати</a:t>
            </a:r>
            <a:r>
              <a:rPr lang="ru-RU" sz="4000" dirty="0">
                <a:latin typeface="Arial" panose="020B0604020202020204" pitchFamily="34" charset="0"/>
                <a:cs typeface="Arial" panose="020B0604020202020204" pitchFamily="34" charset="0"/>
              </a:rPr>
              <a:t> </a:t>
            </a:r>
            <a:r>
              <a:rPr lang="ru-RU" sz="4000" b="1" dirty="0">
                <a:latin typeface="Arial" panose="020B0604020202020204" pitchFamily="34" charset="0"/>
                <a:cs typeface="Arial" panose="020B0604020202020204" pitchFamily="34" charset="0"/>
              </a:rPr>
              <a:t>«</a:t>
            </a:r>
            <a:r>
              <a:rPr lang="ru-RU" sz="4000" b="1" dirty="0" err="1">
                <a:latin typeface="Arial" panose="020B0604020202020204" pitchFamily="34" charset="0"/>
                <a:cs typeface="Arial" panose="020B0604020202020204" pitchFamily="34" charset="0"/>
              </a:rPr>
              <a:t>середнього</a:t>
            </a:r>
            <a:r>
              <a:rPr lang="ru-RU" sz="4000" b="1" dirty="0">
                <a:latin typeface="Arial" panose="020B0604020202020204" pitchFamily="34" charset="0"/>
                <a:cs typeface="Arial" panose="020B0604020202020204" pitchFamily="34" charset="0"/>
              </a:rPr>
              <a:t> </a:t>
            </a:r>
            <a:r>
              <a:rPr lang="ru-RU" sz="4000" b="1" dirty="0" err="1">
                <a:latin typeface="Arial" panose="020B0604020202020204" pitchFamily="34" charset="0"/>
                <a:cs typeface="Arial" panose="020B0604020202020204" pitchFamily="34" charset="0"/>
              </a:rPr>
              <a:t>споживача</a:t>
            </a:r>
            <a:r>
              <a:rPr lang="ru-RU" sz="4000" b="1" dirty="0">
                <a:latin typeface="Arial" panose="020B0604020202020204" pitchFamily="34" charset="0"/>
                <a:cs typeface="Arial" panose="020B0604020202020204" pitchFamily="34" charset="0"/>
              </a:rPr>
              <a:t>»</a:t>
            </a:r>
            <a:r>
              <a:rPr lang="ru-RU" sz="4000" dirty="0">
                <a:latin typeface="Arial" panose="020B0604020202020204" pitchFamily="34" charset="0"/>
                <a:cs typeface="Arial" panose="020B0604020202020204" pitchFamily="34" charset="0"/>
              </a:rPr>
              <a:t>, коли </a:t>
            </a:r>
            <a:r>
              <a:rPr lang="ru-RU" sz="4000" dirty="0" err="1">
                <a:latin typeface="Arial" panose="020B0604020202020204" pitchFamily="34" charset="0"/>
                <a:cs typeface="Arial" panose="020B0604020202020204" pitchFamily="34" charset="0"/>
              </a:rPr>
              <a:t>вирішує</a:t>
            </a:r>
            <a:r>
              <a:rPr lang="ru-RU" sz="4000" dirty="0">
                <a:latin typeface="Arial" panose="020B0604020202020204" pitchFamily="34" charset="0"/>
                <a:cs typeface="Arial" panose="020B0604020202020204" pitchFamily="34" charset="0"/>
              </a:rPr>
              <a:t>, яку </a:t>
            </a:r>
            <a:r>
              <a:rPr lang="ru-RU" sz="4000" dirty="0" err="1">
                <a:latin typeface="Arial" panose="020B0604020202020204" pitchFamily="34" charset="0"/>
                <a:cs typeface="Arial" panose="020B0604020202020204" pitchFamily="34" charset="0"/>
              </a:rPr>
              <a:t>переддоговірну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інформацію</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надавати</a:t>
            </a:r>
            <a:r>
              <a:rPr lang="ru-RU" sz="4000" dirty="0">
                <a:latin typeface="Arial" panose="020B0604020202020204" pitchFamily="34" charset="0"/>
                <a:cs typeface="Arial" panose="020B0604020202020204" pitchFamily="34" charset="0"/>
              </a:rPr>
              <a:t> та в </a:t>
            </a:r>
            <a:r>
              <a:rPr lang="ru-RU" sz="4000" dirty="0" err="1">
                <a:latin typeface="Arial" panose="020B0604020202020204" pitchFamily="34" charset="0"/>
                <a:cs typeface="Arial" panose="020B0604020202020204" pitchFamily="34" charset="0"/>
              </a:rPr>
              <a:t>якому</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форматі</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її</a:t>
            </a:r>
            <a:r>
              <a:rPr lang="ru-RU" sz="4000" dirty="0">
                <a:latin typeface="Arial" panose="020B0604020202020204" pitchFamily="34" charset="0"/>
                <a:cs typeface="Arial" panose="020B0604020202020204" pitchFamily="34" charset="0"/>
              </a:rPr>
              <a:t> </a:t>
            </a:r>
            <a:r>
              <a:rPr lang="ru-RU" sz="4000" dirty="0" err="1">
                <a:latin typeface="Arial" panose="020B0604020202020204" pitchFamily="34" charset="0"/>
                <a:cs typeface="Arial" panose="020B0604020202020204" pitchFamily="34" charset="0"/>
              </a:rPr>
              <a:t>надавати</a:t>
            </a:r>
            <a:r>
              <a:rPr lang="ru-RU" sz="4000" dirty="0" smtClean="0">
                <a:latin typeface="Arial" panose="020B0604020202020204" pitchFamily="34" charset="0"/>
                <a:cs typeface="Arial" panose="020B0604020202020204" pitchFamily="34" charset="0"/>
              </a:rPr>
              <a:t>.</a:t>
            </a:r>
            <a:endParaRPr lang="ru-RU" sz="4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0973" y="125202"/>
            <a:ext cx="3352800" cy="704088"/>
          </a:xfrm>
          <a:prstGeom prst="rect">
            <a:avLst/>
          </a:prstGeom>
        </p:spPr>
      </p:pic>
    </p:spTree>
    <p:extLst>
      <p:ext uri="{BB962C8B-B14F-4D97-AF65-F5344CB8AC3E}">
        <p14:creationId xmlns:p14="http://schemas.microsoft.com/office/powerpoint/2010/main" val="208572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42161" y="1146414"/>
            <a:ext cx="11936105" cy="5711586"/>
          </a:xfrm>
        </p:spPr>
        <p:txBody>
          <a:bodyPr>
            <a:noAutofit/>
          </a:bodyPr>
          <a:lstStyle/>
          <a:p>
            <a:pPr marL="0" indent="180000" algn="just" fontAlgn="base">
              <a:lnSpc>
                <a:spcPct val="150000"/>
              </a:lnSpc>
              <a:spcBef>
                <a:spcPts val="0"/>
              </a:spcBef>
            </a:pPr>
            <a:r>
              <a:rPr lang="ru-RU" sz="3600" dirty="0" smtClean="0">
                <a:latin typeface="Arial" panose="020B0604020202020204" pitchFamily="34" charset="0"/>
                <a:cs typeface="Arial" panose="020B0604020202020204" pitchFamily="34" charset="0"/>
              </a:rPr>
              <a:t>Низка </a:t>
            </a:r>
            <a:r>
              <a:rPr lang="ru-RU" sz="3600" dirty="0">
                <a:latin typeface="Arial" panose="020B0604020202020204" pitchFamily="34" charset="0"/>
                <a:cs typeface="Arial" panose="020B0604020202020204" pitchFamily="34" charset="0"/>
              </a:rPr>
              <a:t>директив ЄС </a:t>
            </a:r>
            <a:r>
              <a:rPr lang="ru-RU" sz="3600" dirty="0" err="1">
                <a:latin typeface="Arial" panose="020B0604020202020204" pitchFamily="34" charset="0"/>
                <a:cs typeface="Arial" panose="020B0604020202020204" pitchFamily="34" charset="0"/>
              </a:rPr>
              <a:t>із</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захисту</a:t>
            </a:r>
            <a:r>
              <a:rPr lang="ru-RU" sz="3600" dirty="0">
                <a:latin typeface="Arial" panose="020B0604020202020204" pitchFamily="34" charset="0"/>
                <a:cs typeface="Arial" panose="020B0604020202020204" pitchFamily="34" charset="0"/>
              </a:rPr>
              <a:t> прав </a:t>
            </a:r>
            <a:r>
              <a:rPr lang="ru-RU" sz="3600" dirty="0" err="1">
                <a:latin typeface="Arial" panose="020B0604020202020204" pitchFamily="34" charset="0"/>
                <a:cs typeface="Arial" panose="020B0604020202020204" pitchFamily="34" charset="0"/>
              </a:rPr>
              <a:t>споживачів</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також</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визнає</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що</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деякі</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споживачі</a:t>
            </a:r>
            <a:r>
              <a:rPr lang="ru-RU" sz="3600" dirty="0">
                <a:latin typeface="Arial" panose="020B0604020202020204" pitchFamily="34" charset="0"/>
                <a:cs typeface="Arial" panose="020B0604020202020204" pitchFamily="34" charset="0"/>
              </a:rPr>
              <a:t> є «особливо </a:t>
            </a:r>
            <a:r>
              <a:rPr lang="ru-RU" sz="3600" dirty="0" err="1">
                <a:latin typeface="Arial" panose="020B0604020202020204" pitchFamily="34" charset="0"/>
                <a:cs typeface="Arial" panose="020B0604020202020204" pitchFamily="34" charset="0"/>
              </a:rPr>
              <a:t>вразливими</a:t>
            </a:r>
            <a:r>
              <a:rPr lang="ru-RU" sz="3600" dirty="0">
                <a:latin typeface="Arial" panose="020B0604020202020204" pitchFamily="34" charset="0"/>
                <a:cs typeface="Arial" panose="020B0604020202020204" pitchFamily="34" charset="0"/>
              </a:rPr>
              <a:t>», а </a:t>
            </a:r>
            <a:r>
              <a:rPr lang="ru-RU" sz="3600" dirty="0" err="1">
                <a:latin typeface="Arial" panose="020B0604020202020204" pitchFamily="34" charset="0"/>
                <a:cs typeface="Arial" panose="020B0604020202020204" pitchFamily="34" charset="0"/>
              </a:rPr>
              <a:t>споживачі</a:t>
            </a:r>
            <a:r>
              <a:rPr lang="ru-RU" sz="3600" dirty="0">
                <a:latin typeface="Arial" panose="020B0604020202020204" pitchFamily="34" charset="0"/>
                <a:cs typeface="Arial" panose="020B0604020202020204" pitchFamily="34" charset="0"/>
              </a:rPr>
              <a:t> з </a:t>
            </a:r>
            <a:r>
              <a:rPr lang="ru-RU" sz="3600" dirty="0" err="1">
                <a:latin typeface="Arial" panose="020B0604020202020204" pitchFamily="34" charset="0"/>
                <a:cs typeface="Arial" panose="020B0604020202020204" pitchFamily="34" charset="0"/>
              </a:rPr>
              <a:t>обмеженими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можливостями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зокрема</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споживачі</a:t>
            </a:r>
            <a:r>
              <a:rPr lang="ru-RU" sz="3600" dirty="0">
                <a:latin typeface="Arial" panose="020B0604020202020204" pitchFamily="34" charset="0"/>
                <a:cs typeface="Arial" panose="020B0604020202020204" pitchFamily="34" charset="0"/>
              </a:rPr>
              <a:t> з «</a:t>
            </a:r>
            <a:r>
              <a:rPr lang="ru-RU" sz="3600" dirty="0" err="1">
                <a:latin typeface="Arial" panose="020B0604020202020204" pitchFamily="34" charset="0"/>
                <a:cs typeface="Arial" panose="020B0604020202020204" pitchFamily="34" charset="0"/>
              </a:rPr>
              <a:t>психічними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або</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фізичними</a:t>
            </a:r>
            <a:r>
              <a:rPr lang="ru-RU" sz="3600" dirty="0">
                <a:latin typeface="Arial" panose="020B0604020202020204" pitchFamily="34" charset="0"/>
                <a:cs typeface="Arial" panose="020B0604020202020204" pitchFamily="34" charset="0"/>
              </a:rPr>
              <a:t> </a:t>
            </a:r>
            <a:r>
              <a:rPr lang="ru-RU" sz="3600" dirty="0" err="1">
                <a:latin typeface="Arial" panose="020B0604020202020204" pitchFamily="34" charset="0"/>
                <a:cs typeface="Arial" panose="020B0604020202020204" pitchFamily="34" charset="0"/>
              </a:rPr>
              <a:t>вадами</a:t>
            </a:r>
            <a:r>
              <a:rPr lang="ru-RU" sz="3600" dirty="0">
                <a:latin typeface="Arial" panose="020B0604020202020204" pitchFamily="34" charset="0"/>
                <a:cs typeface="Arial" panose="020B0604020202020204" pitchFamily="34" charset="0"/>
              </a:rPr>
              <a:t>» (Директива 2005/29, </a:t>
            </a:r>
            <a:r>
              <a:rPr lang="ru-RU" sz="3600" dirty="0" err="1">
                <a:latin typeface="Arial" panose="020B0604020202020204" pitchFamily="34" charset="0"/>
                <a:cs typeface="Arial" panose="020B0604020202020204" pitchFamily="34" charset="0"/>
              </a:rPr>
              <a:t>стаття</a:t>
            </a:r>
            <a:r>
              <a:rPr lang="ru-RU" sz="3600" dirty="0">
                <a:latin typeface="Arial" panose="020B0604020202020204" pitchFamily="34" charset="0"/>
                <a:cs typeface="Arial" panose="020B0604020202020204" pitchFamily="34" charset="0"/>
              </a:rPr>
              <a:t> 5(3)) </a:t>
            </a:r>
            <a:r>
              <a:rPr lang="ru-RU" sz="3600" dirty="0" err="1">
                <a:latin typeface="Arial" panose="020B0604020202020204" pitchFamily="34" charset="0"/>
                <a:cs typeface="Arial" panose="020B0604020202020204" pitchFamily="34" charset="0"/>
              </a:rPr>
              <a:t>іноді</a:t>
            </a:r>
            <a:r>
              <a:rPr lang="ru-RU" sz="3600" dirty="0">
                <a:latin typeface="Arial" panose="020B0604020202020204" pitchFamily="34" charset="0"/>
                <a:cs typeface="Arial" panose="020B0604020202020204" pitchFamily="34" charset="0"/>
              </a:rPr>
              <a:t> явно </a:t>
            </a:r>
            <a:r>
              <a:rPr lang="ru-RU" sz="3600" dirty="0" err="1">
                <a:latin typeface="Arial" panose="020B0604020202020204" pitchFamily="34" charset="0"/>
                <a:cs typeface="Arial" panose="020B0604020202020204" pitchFamily="34" charset="0"/>
              </a:rPr>
              <a:t>визнаються</a:t>
            </a:r>
            <a:r>
              <a:rPr lang="ru-RU" sz="3600" dirty="0">
                <a:latin typeface="Arial" panose="020B0604020202020204" pitchFamily="34" charset="0"/>
                <a:cs typeface="Arial" panose="020B0604020202020204" pitchFamily="34" charset="0"/>
              </a:rPr>
              <a:t> такими.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3814" y="288975"/>
            <a:ext cx="3352800" cy="704088"/>
          </a:xfrm>
          <a:prstGeom prst="rect">
            <a:avLst/>
          </a:prstGeom>
        </p:spPr>
      </p:pic>
    </p:spTree>
    <p:extLst>
      <p:ext uri="{BB962C8B-B14F-4D97-AF65-F5344CB8AC3E}">
        <p14:creationId xmlns:p14="http://schemas.microsoft.com/office/powerpoint/2010/main" val="68590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50124" y="1323833"/>
            <a:ext cx="11928143" cy="5358097"/>
          </a:xfrm>
        </p:spPr>
        <p:txBody>
          <a:bodyPr>
            <a:normAutofit fontScale="85000" lnSpcReduction="20000"/>
          </a:bodyPr>
          <a:lstStyle/>
          <a:p>
            <a:pPr marL="0" indent="0" algn="ctr">
              <a:buNone/>
            </a:pPr>
            <a:r>
              <a:rPr lang="ru-RU" sz="3200" b="1" dirty="0">
                <a:latin typeface="Arial" panose="020B0604020202020204" pitchFamily="34" charset="0"/>
                <a:cs typeface="Arial" panose="020B0604020202020204" pitchFamily="34" charset="0"/>
              </a:rPr>
              <a:t>Директива ЄС про </a:t>
            </a:r>
            <a:r>
              <a:rPr lang="ru-RU" sz="3200" b="1" dirty="0" err="1">
                <a:latin typeface="Arial" panose="020B0604020202020204" pitchFamily="34" charset="0"/>
                <a:cs typeface="Arial" panose="020B0604020202020204" pitchFamily="34" charset="0"/>
              </a:rPr>
              <a:t>екологічні</a:t>
            </a:r>
            <a:r>
              <a:rPr lang="ru-RU" sz="3200" b="1" dirty="0">
                <a:latin typeface="Arial" panose="020B0604020202020204" pitchFamily="34" charset="0"/>
                <a:cs typeface="Arial" panose="020B0604020202020204" pitchFamily="34" charset="0"/>
              </a:rPr>
              <a:t> </a:t>
            </a:r>
            <a:r>
              <a:rPr lang="ru-RU" sz="3200" b="1" dirty="0" err="1" smtClean="0">
                <a:latin typeface="Arial" panose="020B0604020202020204" pitchFamily="34" charset="0"/>
                <a:cs typeface="Arial" panose="020B0604020202020204" pitchFamily="34" charset="0"/>
              </a:rPr>
              <a:t>вимоги</a:t>
            </a:r>
            <a:endParaRPr lang="ru-RU" sz="3200" b="1"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a:latin typeface="Arial" panose="020B0604020202020204" pitchFamily="34" charset="0"/>
                <a:cs typeface="Arial" panose="020B0604020202020204" pitchFamily="34" charset="0"/>
              </a:rPr>
              <a:t>Були </a:t>
            </a:r>
            <a:r>
              <a:rPr lang="ru-RU" sz="3200" dirty="0" err="1">
                <a:latin typeface="Arial" panose="020B0604020202020204" pitchFamily="34" charset="0"/>
                <a:cs typeface="Arial" panose="020B0604020202020204" pitchFamily="34" charset="0"/>
              </a:rPr>
              <a:t>запропоновані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суворі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стандарти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вимагають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обґрунтовувати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вимоги</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У </a:t>
            </a:r>
            <a:r>
              <a:rPr lang="ru-RU" sz="3200" dirty="0" err="1">
                <a:latin typeface="Arial" panose="020B0604020202020204" pitchFamily="34" charset="0"/>
                <a:cs typeface="Arial" panose="020B0604020202020204" pitchFamily="34" charset="0"/>
              </a:rPr>
              <a:t>березні</a:t>
            </a:r>
            <a:r>
              <a:rPr lang="ru-RU" sz="3200" dirty="0">
                <a:latin typeface="Arial" panose="020B0604020202020204" pitchFamily="34" charset="0"/>
                <a:cs typeface="Arial" panose="020B0604020202020204" pitchFamily="34" charset="0"/>
              </a:rPr>
              <a:t> 2023 року </a:t>
            </a:r>
            <a:r>
              <a:rPr lang="ru-RU" sz="3200" dirty="0" err="1">
                <a:latin typeface="Arial" panose="020B0604020202020204" pitchFamily="34" charset="0"/>
                <a:cs typeface="Arial" panose="020B0604020202020204" pitchFamily="34" charset="0"/>
              </a:rPr>
              <a:t>Європейська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комісія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запропонувала</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нову</a:t>
            </a:r>
            <a:r>
              <a:rPr lang="ru-RU" sz="3200" dirty="0">
                <a:latin typeface="Arial" panose="020B0604020202020204" pitchFamily="34" charset="0"/>
                <a:cs typeface="Arial" panose="020B0604020202020204" pitchFamily="34" charset="0"/>
              </a:rPr>
              <a:t> постанову ЄС, яка </a:t>
            </a:r>
            <a:r>
              <a:rPr lang="ru-RU" sz="3200" dirty="0" err="1">
                <a:latin typeface="Arial" panose="020B0604020202020204" pitchFamily="34" charset="0"/>
                <a:cs typeface="Arial" panose="020B0604020202020204" pitchFamily="34" charset="0"/>
              </a:rPr>
              <a:t>стосується</a:t>
            </a:r>
            <a:r>
              <a:rPr lang="ru-RU" sz="3200" dirty="0">
                <a:latin typeface="Arial" panose="020B0604020202020204" pitchFamily="34" charset="0"/>
                <a:cs typeface="Arial" panose="020B0604020202020204" pitchFamily="34" charset="0"/>
              </a:rPr>
              <a:t> зеленого </a:t>
            </a:r>
            <a:r>
              <a:rPr lang="ru-RU" sz="3200" dirty="0" err="1">
                <a:latin typeface="Arial" panose="020B0604020202020204" pitchFamily="34" charset="0"/>
                <a:cs typeface="Arial" panose="020B0604020202020204" pitchFamily="34" charset="0"/>
              </a:rPr>
              <a:t>вимивання</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Директива </a:t>
            </a:r>
            <a:r>
              <a:rPr lang="ru-RU" sz="3200" dirty="0">
                <a:latin typeface="Arial" panose="020B0604020202020204" pitchFamily="34" charset="0"/>
                <a:cs typeface="Arial" panose="020B0604020202020204" pitchFamily="34" charset="0"/>
              </a:rPr>
              <a:t>ЄС про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заяви </a:t>
            </a:r>
            <a:r>
              <a:rPr lang="ru-RU" sz="3200" dirty="0" err="1">
                <a:latin typeface="Arial" panose="020B0604020202020204" pitchFamily="34" charset="0"/>
                <a:cs typeface="Arial" panose="020B0604020202020204" pitchFamily="34" charset="0"/>
              </a:rPr>
              <a:t>встановлює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вимоги</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методів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впливу</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навколишнє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середовище</a:t>
            </a:r>
            <a:r>
              <a:rPr lang="ru-RU" sz="3200" dirty="0">
                <a:latin typeface="Arial" panose="020B0604020202020204" pitchFamily="34" charset="0"/>
                <a:cs typeface="Arial" panose="020B0604020202020204" pitchFamily="34" charset="0"/>
              </a:rPr>
              <a:t> як для </a:t>
            </a:r>
            <a:r>
              <a:rPr lang="ru-RU" sz="3200" dirty="0" err="1">
                <a:latin typeface="Arial" panose="020B0604020202020204" pitchFamily="34" charset="0"/>
                <a:cs typeface="Arial" panose="020B0604020202020204" pitchFamily="34" charset="0"/>
              </a:rPr>
              <a:t>продуктів</a:t>
            </a:r>
            <a:r>
              <a:rPr lang="ru-RU" sz="3200" dirty="0">
                <a:latin typeface="Arial" panose="020B0604020202020204" pitchFamily="34" charset="0"/>
                <a:cs typeface="Arial" panose="020B0604020202020204" pitchFamily="34" charset="0"/>
              </a:rPr>
              <a:t>, так і для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показники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життєвого</a:t>
            </a:r>
            <a:r>
              <a:rPr lang="ru-RU" sz="3200" dirty="0">
                <a:latin typeface="Arial" panose="020B0604020202020204" pitchFamily="34" charset="0"/>
                <a:cs typeface="Arial" panose="020B0604020202020204" pitchFamily="34" charset="0"/>
              </a:rPr>
              <a:t> циклу </a:t>
            </a:r>
            <a:r>
              <a:rPr lang="ru-RU" sz="3200" dirty="0" err="1">
                <a:latin typeface="Arial" panose="020B0604020202020204" pitchFamily="34" charset="0"/>
                <a:cs typeface="Arial" panose="020B0604020202020204" pitchFamily="34" charset="0"/>
              </a:rPr>
              <a:t>повинні</a:t>
            </a:r>
            <a:r>
              <a:rPr lang="ru-RU" sz="3200" dirty="0">
                <a:latin typeface="Arial" panose="020B0604020202020204" pitchFamily="34" charset="0"/>
                <a:cs typeface="Arial" panose="020B0604020202020204" pitchFamily="34" charset="0"/>
              </a:rPr>
              <a:t> бути </a:t>
            </a:r>
            <a:r>
              <a:rPr lang="ru-RU" sz="3200" dirty="0" err="1">
                <a:latin typeface="Arial" panose="020B0604020202020204" pitchFamily="34" charset="0"/>
                <a:cs typeface="Arial" panose="020B0604020202020204" pitchFamily="34" charset="0"/>
              </a:rPr>
              <a:t>виміряні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повідомлені</a:t>
            </a:r>
            <a:r>
              <a:rPr lang="ru-RU" sz="3200" dirty="0">
                <a:latin typeface="Arial" panose="020B0604020202020204" pitchFamily="34" charset="0"/>
                <a:cs typeface="Arial" panose="020B0604020202020204" pitchFamily="34" charset="0"/>
              </a:rPr>
              <a:t> для того,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зробити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дійсні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екологічні</a:t>
            </a:r>
            <a:r>
              <a:rPr lang="ru-RU" sz="3200" dirty="0">
                <a:latin typeface="Arial" panose="020B0604020202020204" pitchFamily="34" charset="0"/>
                <a:cs typeface="Arial" panose="020B0604020202020204" pitchFamily="34" charset="0"/>
              </a:rPr>
              <a:t> заяви,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мають</a:t>
            </a:r>
            <a:r>
              <a:rPr lang="ru-RU" sz="3200" dirty="0">
                <a:latin typeface="Arial" panose="020B0604020202020204" pitchFamily="34" charset="0"/>
                <a:cs typeface="Arial" panose="020B0604020202020204" pitchFamily="34" charset="0"/>
              </a:rPr>
              <a:t> бути </a:t>
            </a:r>
            <a:r>
              <a:rPr lang="ru-RU" sz="3200" dirty="0" err="1">
                <a:latin typeface="Arial" panose="020B0604020202020204" pitchFamily="34" charset="0"/>
                <a:cs typeface="Arial" panose="020B0604020202020204" pitchFamily="34" charset="0"/>
              </a:rPr>
              <a:t>обґрунтовані</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перевірені</a:t>
            </a:r>
            <a:r>
              <a:rPr lang="ru-RU"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ex-ante.</a:t>
            </a:r>
            <a:endParaRPr lang="uk-UA" sz="3200" dirty="0" smtClean="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795" y="125202"/>
            <a:ext cx="3352800" cy="704088"/>
          </a:xfrm>
          <a:prstGeom prst="rect">
            <a:avLst/>
          </a:prstGeom>
        </p:spPr>
      </p:pic>
    </p:spTree>
    <p:extLst>
      <p:ext uri="{BB962C8B-B14F-4D97-AF65-F5344CB8AC3E}">
        <p14:creationId xmlns:p14="http://schemas.microsoft.com/office/powerpoint/2010/main" val="3941684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2829" y="996287"/>
            <a:ext cx="11955439" cy="5704764"/>
          </a:xfrm>
        </p:spPr>
        <p:txBody>
          <a:bodyPr>
            <a:normAutofit fontScale="85000" lnSpcReduction="20000"/>
          </a:bodyPr>
          <a:lstStyle/>
          <a:p>
            <a:pPr marL="0" indent="180000" algn="just">
              <a:lnSpc>
                <a:spcPct val="150000"/>
              </a:lnSpc>
              <a:spcBef>
                <a:spcPts val="0"/>
              </a:spcBef>
            </a:pPr>
            <a:r>
              <a:rPr lang="ru-RU" sz="3200" dirty="0" err="1">
                <a:latin typeface="Arial" panose="020B0604020202020204" pitchFamily="34" charset="0"/>
                <a:cs typeface="Arial" panose="020B0604020202020204" pitchFamily="34" charset="0"/>
              </a:rPr>
              <a:t>Твердження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повинні</a:t>
            </a:r>
            <a:r>
              <a:rPr lang="ru-RU" sz="3200" dirty="0">
                <a:latin typeface="Arial" panose="020B0604020202020204" pitchFamily="34" charset="0"/>
                <a:cs typeface="Arial" panose="020B0604020202020204" pitchFamily="34" charset="0"/>
              </a:rPr>
              <a:t> бути </a:t>
            </a:r>
            <a:r>
              <a:rPr lang="ru-RU" sz="3200" dirty="0" err="1">
                <a:latin typeface="Arial" panose="020B0604020202020204" pitchFamily="34" charset="0"/>
                <a:cs typeface="Arial" panose="020B0604020202020204" pitchFamily="34" charset="0"/>
              </a:rPr>
              <a:t>перевірено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незалежним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верифікатором</a:t>
            </a:r>
            <a:r>
              <a:rPr lang="ru-RU" sz="3200" dirty="0">
                <a:latin typeface="Arial" panose="020B0604020202020204" pitchFamily="34" charset="0"/>
                <a:cs typeface="Arial" panose="020B0604020202020204" pitchFamily="34" charset="0"/>
              </a:rPr>
              <a:t> на </a:t>
            </a:r>
            <a:r>
              <a:rPr lang="ru-RU" sz="3200" dirty="0" err="1">
                <a:latin typeface="Arial" panose="020B0604020202020204" pitchFamily="34" charset="0"/>
                <a:cs typeface="Arial" panose="020B0604020202020204" pitchFamily="34" charset="0"/>
              </a:rPr>
              <a:t>відповідність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вимогам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Директиви</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верифікатор</a:t>
            </a:r>
            <a:r>
              <a:rPr lang="ru-RU" sz="3200" dirty="0">
                <a:latin typeface="Arial" panose="020B0604020202020204" pitchFamily="34" charset="0"/>
                <a:cs typeface="Arial" panose="020B0604020202020204" pitchFamily="34" charset="0"/>
              </a:rPr>
              <a:t> повинен буде </a:t>
            </a:r>
            <a:r>
              <a:rPr lang="ru-RU" sz="3200" dirty="0" err="1">
                <a:latin typeface="Arial" panose="020B0604020202020204" pitchFamily="34" charset="0"/>
                <a:cs typeface="Arial" panose="020B0604020202020204" pitchFamily="34" charset="0"/>
              </a:rPr>
              <a:t>видати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сертифікат</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відповідності</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err="1" smtClean="0">
                <a:latin typeface="Arial" panose="020B0604020202020204" pitchFamily="34" charset="0"/>
                <a:cs typeface="Arial" panose="020B0604020202020204" pitchFamily="34" charset="0"/>
              </a:rPr>
              <a:t>Екологічне</a:t>
            </a:r>
            <a:r>
              <a:rPr lang="ru-RU" sz="3200" dirty="0" smtClean="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маркування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або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екологічне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маркування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також</a:t>
            </a:r>
            <a:r>
              <a:rPr lang="ru-RU" sz="3200" dirty="0">
                <a:latin typeface="Arial" panose="020B0604020202020204" pitchFamily="34" charset="0"/>
                <a:cs typeface="Arial" panose="020B0604020202020204" pitchFamily="34" charset="0"/>
              </a:rPr>
              <a:t> включено до </a:t>
            </a:r>
            <a:r>
              <a:rPr lang="ru-RU" sz="3200" dirty="0" err="1">
                <a:latin typeface="Arial" panose="020B0604020202020204" pitchFamily="34" charset="0"/>
                <a:cs typeface="Arial" panose="020B0604020202020204" pitchFamily="34" charset="0"/>
              </a:rPr>
              <a:t>запропонованої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ініціативи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вимагаючи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тестування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перевірки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третьою</a:t>
            </a:r>
            <a:r>
              <a:rPr lang="ru-RU" sz="3200" dirty="0">
                <a:latin typeface="Arial" panose="020B0604020202020204" pitchFamily="34" charset="0"/>
                <a:cs typeface="Arial" panose="020B0604020202020204" pitchFamily="34" charset="0"/>
              </a:rPr>
              <a:t> стороною та регулярного </a:t>
            </a:r>
            <a:r>
              <a:rPr lang="ru-RU" sz="3200" dirty="0" err="1">
                <a:latin typeface="Arial" panose="020B0604020202020204" pitchFamily="34" charset="0"/>
                <a:cs typeface="Arial" panose="020B0604020202020204" pitchFamily="34" charset="0"/>
              </a:rPr>
              <a:t>моніторингу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щоб</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могли </a:t>
            </a:r>
            <a:r>
              <a:rPr lang="ru-RU" sz="3200" dirty="0" err="1">
                <a:latin typeface="Arial" panose="020B0604020202020204" pitchFamily="34" charset="0"/>
                <a:cs typeface="Arial" panose="020B0604020202020204" pitchFamily="34" charset="0"/>
              </a:rPr>
              <a:t>їх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використовувати</a:t>
            </a:r>
            <a:r>
              <a:rPr lang="ru-RU" sz="3200" dirty="0">
                <a:latin typeface="Arial" panose="020B0604020202020204" pitchFamily="34" charset="0"/>
                <a:cs typeface="Arial" panose="020B0604020202020204" pitchFamily="34" charset="0"/>
              </a:rPr>
              <a:t>.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Директива </a:t>
            </a:r>
            <a:r>
              <a:rPr lang="ru-RU" sz="3200" dirty="0" err="1">
                <a:latin typeface="Arial" panose="020B0604020202020204" pitchFamily="34" charset="0"/>
                <a:cs typeface="Arial" panose="020B0604020202020204" pitchFamily="34" charset="0"/>
              </a:rPr>
              <a:t>має</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екстратериторіальну</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дію</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оскільки</a:t>
            </a:r>
            <a:r>
              <a:rPr lang="ru-RU" sz="3200" dirty="0">
                <a:latin typeface="Arial" panose="020B0604020202020204" pitchFamily="34" charset="0"/>
                <a:cs typeface="Arial" panose="020B0604020202020204" pitchFamily="34" charset="0"/>
              </a:rPr>
              <a:t> вона </a:t>
            </a:r>
            <a:r>
              <a:rPr lang="ru-RU" sz="3200" dirty="0" err="1">
                <a:latin typeface="Arial" panose="020B0604020202020204" pitchFamily="34" charset="0"/>
                <a:cs typeface="Arial" panose="020B0604020202020204" pitchFamily="34" charset="0"/>
              </a:rPr>
              <a:t>застосовуватиметься</a:t>
            </a:r>
            <a:r>
              <a:rPr lang="ru-RU" sz="3200" dirty="0">
                <a:latin typeface="Arial" panose="020B0604020202020204" pitchFamily="34" charset="0"/>
                <a:cs typeface="Arial" panose="020B0604020202020204" pitchFamily="34" charset="0"/>
              </a:rPr>
              <a:t> до </a:t>
            </a:r>
            <a:r>
              <a:rPr lang="ru-RU" sz="3200" dirty="0" err="1">
                <a:latin typeface="Arial" panose="020B0604020202020204" pitchFamily="34" charset="0"/>
                <a:cs typeface="Arial" panose="020B0604020202020204" pitchFamily="34" charset="0"/>
              </a:rPr>
              <a:t>компаній</a:t>
            </a:r>
            <a:r>
              <a:rPr lang="ru-RU" sz="3200" dirty="0">
                <a:latin typeface="Arial" panose="020B0604020202020204" pitchFamily="34" charset="0"/>
                <a:cs typeface="Arial" panose="020B0604020202020204" pitchFamily="34" charset="0"/>
              </a:rPr>
              <a:t> за межами ЄС, </a:t>
            </a:r>
            <a:r>
              <a:rPr lang="ru-RU" sz="3200" dirty="0" err="1">
                <a:latin typeface="Arial" panose="020B0604020202020204" pitchFamily="34" charset="0"/>
                <a:cs typeface="Arial" panose="020B0604020202020204" pitchFamily="34" charset="0"/>
              </a:rPr>
              <a:t>які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пред’являють</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претензії</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щодо</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товарів</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послуг</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призначених</a:t>
            </a:r>
            <a:r>
              <a:rPr lang="ru-RU" sz="3200" dirty="0">
                <a:latin typeface="Arial" panose="020B0604020202020204" pitchFamily="34" charset="0"/>
                <a:cs typeface="Arial" panose="020B0604020202020204" pitchFamily="34" charset="0"/>
              </a:rPr>
              <a:t> для </a:t>
            </a:r>
            <a:r>
              <a:rPr lang="ru-RU" sz="3200" dirty="0" err="1">
                <a:latin typeface="Arial" panose="020B0604020202020204" pitchFamily="34" charset="0"/>
                <a:cs typeface="Arial" panose="020B0604020202020204" pitchFamily="34" charset="0"/>
              </a:rPr>
              <a:t>споживачів</a:t>
            </a:r>
            <a:r>
              <a:rPr lang="ru-RU" sz="3200" dirty="0">
                <a:latin typeface="Arial" panose="020B0604020202020204" pitchFamily="34" charset="0"/>
                <a:cs typeface="Arial" panose="020B0604020202020204" pitchFamily="34" charset="0"/>
              </a:rPr>
              <a:t> ЄС.</a:t>
            </a:r>
            <a:endParaRPr lang="ru-RU"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795" y="125202"/>
            <a:ext cx="3352800" cy="704088"/>
          </a:xfrm>
          <a:prstGeom prst="rect">
            <a:avLst/>
          </a:prstGeom>
        </p:spPr>
      </p:pic>
    </p:spTree>
    <p:extLst>
      <p:ext uri="{BB962C8B-B14F-4D97-AF65-F5344CB8AC3E}">
        <p14:creationId xmlns:p14="http://schemas.microsoft.com/office/powerpoint/2010/main" val="267737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5533" y="941696"/>
            <a:ext cx="11969087" cy="5773003"/>
          </a:xfrm>
        </p:spPr>
        <p:txBody>
          <a:bodyPr>
            <a:normAutofit fontScale="85000" lnSpcReduction="20000"/>
          </a:bodyPr>
          <a:lstStyle/>
          <a:p>
            <a:pPr marL="0" indent="0" algn="ctr">
              <a:lnSpc>
                <a:spcPct val="150000"/>
              </a:lnSpc>
              <a:spcBef>
                <a:spcPts val="0"/>
              </a:spcBef>
              <a:buNone/>
            </a:pPr>
            <a:r>
              <a:rPr lang="uk-UA" sz="3800" b="1" dirty="0">
                <a:latin typeface="Arial" panose="020B0604020202020204" pitchFamily="34" charset="0"/>
                <a:cs typeface="Arial" panose="020B0604020202020204" pitchFamily="34" charset="0"/>
              </a:rPr>
              <a:t>Актуальність</a:t>
            </a:r>
          </a:p>
          <a:p>
            <a:pPr marL="0" indent="180000" algn="just">
              <a:lnSpc>
                <a:spcPct val="150000"/>
              </a:lnSpc>
              <a:spcBef>
                <a:spcPts val="0"/>
              </a:spcBef>
            </a:pPr>
            <a:r>
              <a:rPr lang="ru-RU" sz="3200" b="1" dirty="0" err="1" smtClean="0">
                <a:latin typeface="Arial" panose="020B0604020202020204" pitchFamily="34" charset="0"/>
                <a:cs typeface="Arial" panose="020B0604020202020204" pitchFamily="34" charset="0"/>
              </a:rPr>
              <a:t>Перехід</a:t>
            </a:r>
            <a:r>
              <a:rPr lang="ru-RU" sz="3200" b="1" dirty="0" smtClean="0">
                <a:latin typeface="Arial" panose="020B0604020202020204" pitchFamily="34" charset="0"/>
                <a:cs typeface="Arial" panose="020B0604020202020204" pitchFamily="34" charset="0"/>
              </a:rPr>
              <a:t> </a:t>
            </a:r>
            <a:r>
              <a:rPr lang="ru-RU" sz="3200" b="1" dirty="0">
                <a:latin typeface="Arial" panose="020B0604020202020204" pitchFamily="34" charset="0"/>
                <a:cs typeface="Arial" panose="020B0604020202020204" pitchFamily="34" charset="0"/>
              </a:rPr>
              <a:t>до </a:t>
            </a:r>
            <a:r>
              <a:rPr lang="ru-RU" sz="3200" b="1" dirty="0" err="1">
                <a:latin typeface="Arial" panose="020B0604020202020204" pitchFamily="34" charset="0"/>
                <a:cs typeface="Arial" panose="020B0604020202020204" pitchFamily="34" charset="0"/>
              </a:rPr>
              <a:t>більш</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стійкої</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планети</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набирає</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обертів</a:t>
            </a:r>
            <a:r>
              <a:rPr lang="ru-RU" sz="3200" b="1" dirty="0">
                <a:latin typeface="Arial" panose="020B0604020202020204" pitchFamily="34" charset="0"/>
                <a:cs typeface="Arial" panose="020B0604020202020204" pitchFamily="34" charset="0"/>
              </a:rPr>
              <a:t>, але </a:t>
            </a:r>
            <a:r>
              <a:rPr lang="ru-RU" sz="3200" b="1" dirty="0" err="1">
                <a:latin typeface="Arial" panose="020B0604020202020204" pitchFamily="34" charset="0"/>
                <a:cs typeface="Arial" panose="020B0604020202020204" pitchFamily="34" charset="0"/>
              </a:rPr>
              <a:t>недостатньо</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швидко</a:t>
            </a:r>
            <a:r>
              <a:rPr lang="ru-RU" sz="3200" b="1" dirty="0">
                <a:latin typeface="Arial" panose="020B0604020202020204" pitchFamily="34" charset="0"/>
                <a:cs typeface="Arial" panose="020B0604020202020204" pitchFamily="34" charset="0"/>
              </a:rPr>
              <a:t>. </a:t>
            </a:r>
            <a:endParaRPr lang="ru-RU" sz="3200" b="1"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У </a:t>
            </a:r>
            <a:r>
              <a:rPr lang="ru-RU" sz="3200" dirty="0">
                <a:latin typeface="Arial" panose="020B0604020202020204" pitchFamily="34" charset="0"/>
                <a:cs typeface="Arial" panose="020B0604020202020204" pitchFamily="34" charset="0"/>
              </a:rPr>
              <a:t>поточному </a:t>
            </a:r>
            <a:r>
              <a:rPr lang="ru-RU" sz="3200" dirty="0" err="1">
                <a:latin typeface="Arial" panose="020B0604020202020204" pitchFamily="34" charset="0"/>
                <a:cs typeface="Arial" panose="020B0604020202020204" pitchFamily="34" charset="0"/>
              </a:rPr>
              <a:t>стані</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світ</a:t>
            </a:r>
            <a:r>
              <a:rPr lang="ru-RU" sz="3200" dirty="0">
                <a:latin typeface="Arial" panose="020B0604020202020204" pitchFamily="34" charset="0"/>
                <a:cs typeface="Arial" panose="020B0604020202020204" pitchFamily="34" charset="0"/>
              </a:rPr>
              <a:t> на шляху до </a:t>
            </a:r>
            <a:r>
              <a:rPr lang="ru-RU" sz="3200" dirty="0" err="1">
                <a:latin typeface="Arial" panose="020B0604020202020204" pitchFamily="34" charset="0"/>
                <a:cs typeface="Arial" panose="020B0604020202020204" pitchFamily="34" charset="0"/>
              </a:rPr>
              <a:t>недосягнення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основної</a:t>
            </a:r>
            <a:r>
              <a:rPr lang="ru-RU" sz="3200" dirty="0">
                <a:latin typeface="Arial" panose="020B0604020202020204" pitchFamily="34" charset="0"/>
                <a:cs typeface="Arial" panose="020B0604020202020204" pitchFamily="34" charset="0"/>
              </a:rPr>
              <a:t> мети </a:t>
            </a:r>
            <a:r>
              <a:rPr lang="ru-RU" sz="3200" dirty="0" err="1">
                <a:latin typeface="Arial" panose="020B0604020202020204" pitchFamily="34" charset="0"/>
                <a:cs typeface="Arial" panose="020B0604020202020204" pitchFamily="34" charset="0"/>
              </a:rPr>
              <a:t>обмеження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середнього</a:t>
            </a:r>
            <a:r>
              <a:rPr lang="ru-RU" sz="3200" dirty="0">
                <a:latin typeface="Arial" panose="020B0604020202020204" pitchFamily="34" charset="0"/>
                <a:cs typeface="Arial" panose="020B0604020202020204" pitchFamily="34" charset="0"/>
              </a:rPr>
              <a:t> глобального </a:t>
            </a:r>
            <a:r>
              <a:rPr lang="ru-RU" sz="3200" dirty="0" err="1">
                <a:latin typeface="Arial" panose="020B0604020202020204" pitchFamily="34" charset="0"/>
                <a:cs typeface="Arial" panose="020B0604020202020204" pitchFamily="34" charset="0"/>
              </a:rPr>
              <a:t>потепління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менше</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ніж</a:t>
            </a:r>
            <a:r>
              <a:rPr lang="ru-RU" sz="3200" dirty="0">
                <a:latin typeface="Arial" panose="020B0604020202020204" pitchFamily="34" charset="0"/>
                <a:cs typeface="Arial" panose="020B0604020202020204" pitchFamily="34" charset="0"/>
              </a:rPr>
              <a:t> на 1,5 </a:t>
            </a:r>
            <a:r>
              <a:rPr lang="ru-RU" sz="3200" dirty="0" err="1">
                <a:latin typeface="Arial" panose="020B0604020202020204" pitchFamily="34" charset="0"/>
                <a:cs typeface="Arial" panose="020B0604020202020204" pitchFamily="34" charset="0"/>
              </a:rPr>
              <a:t>градуси</a:t>
            </a:r>
            <a:r>
              <a:rPr lang="ru-RU" sz="3200" dirty="0">
                <a:latin typeface="Arial" panose="020B0604020202020204" pitchFamily="34" charset="0"/>
                <a:cs typeface="Arial" panose="020B0604020202020204" pitchFamily="34" charset="0"/>
              </a:rPr>
              <a:t> за </a:t>
            </a:r>
            <a:r>
              <a:rPr lang="ru-RU" sz="3200" dirty="0" err="1">
                <a:latin typeface="Arial" panose="020B0604020202020204" pitchFamily="34" charset="0"/>
                <a:cs typeface="Arial" panose="020B0604020202020204" pitchFamily="34" charset="0"/>
              </a:rPr>
              <a:t>Цельсієм</a:t>
            </a:r>
            <a:r>
              <a:rPr lang="ru-RU" sz="3200" dirty="0">
                <a:latin typeface="Arial" panose="020B0604020202020204" pitchFamily="34" charset="0"/>
                <a:cs typeface="Arial" panose="020B0604020202020204" pitchFamily="34" charset="0"/>
              </a:rPr>
              <a:t> у </a:t>
            </a:r>
            <a:r>
              <a:rPr lang="ru-RU" sz="3200" dirty="0" err="1">
                <a:latin typeface="Arial" panose="020B0604020202020204" pitchFamily="34" charset="0"/>
                <a:cs typeface="Arial" panose="020B0604020202020204" pitchFamily="34" charset="0"/>
              </a:rPr>
              <a:t>порівнянні</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доіндустріальним</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рівнем</a:t>
            </a:r>
            <a:r>
              <a:rPr lang="ru-RU" sz="3200" dirty="0">
                <a:latin typeface="Arial" panose="020B0604020202020204" pitchFamily="34" charset="0"/>
                <a:cs typeface="Arial" panose="020B0604020202020204" pitchFamily="34" charset="0"/>
              </a:rPr>
              <a:t> до 2050 року. </a:t>
            </a:r>
            <a:endParaRPr lang="ru-RU"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ru-RU" sz="3200" dirty="0" smtClean="0">
                <a:latin typeface="Arial" panose="020B0604020202020204" pitchFamily="34" charset="0"/>
                <a:cs typeface="Arial" panose="020B0604020202020204" pitchFamily="34" charset="0"/>
              </a:rPr>
              <a:t>Тому </a:t>
            </a:r>
            <a:r>
              <a:rPr lang="ru-RU" sz="3200" dirty="0" err="1">
                <a:latin typeface="Arial" panose="020B0604020202020204" pitchFamily="34" charset="0"/>
                <a:cs typeface="Arial" panose="020B0604020202020204" pitchFamily="34" charset="0"/>
              </a:rPr>
              <a:t>компанії</a:t>
            </a:r>
            <a:r>
              <a:rPr lang="ru-RU" sz="3200" dirty="0">
                <a:latin typeface="Arial" panose="020B0604020202020204" pitchFamily="34" charset="0"/>
                <a:cs typeface="Arial" panose="020B0604020202020204" pitchFamily="34" charset="0"/>
              </a:rPr>
              <a:t> з </a:t>
            </a:r>
            <a:r>
              <a:rPr lang="ru-RU" sz="3200" dirty="0" err="1">
                <a:latin typeface="Arial" panose="020B0604020202020204" pitchFamily="34" charset="0"/>
                <a:cs typeface="Arial" panose="020B0604020202020204" pitchFamily="34" charset="0"/>
              </a:rPr>
              <a:t>усіх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галузей</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стикаються</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зі</a:t>
            </a:r>
            <a:r>
              <a:rPr lang="ru-RU" sz="3200" dirty="0">
                <a:latin typeface="Arial" panose="020B0604020202020204" pitchFamily="34" charset="0"/>
                <a:cs typeface="Arial" panose="020B0604020202020204" pitchFamily="34" charset="0"/>
              </a:rPr>
              <a:t> все </a:t>
            </a:r>
            <a:r>
              <a:rPr lang="ru-RU" sz="3200" dirty="0" err="1">
                <a:latin typeface="Arial" panose="020B0604020202020204" pitchFamily="34" charset="0"/>
                <a:cs typeface="Arial" panose="020B0604020202020204" pitchFamily="34" charset="0"/>
              </a:rPr>
              <a:t>більшими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закликами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своїх</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споживачів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інвесторів</a:t>
            </a:r>
            <a:r>
              <a:rPr lang="ru-RU" sz="3200" dirty="0">
                <a:latin typeface="Arial" panose="020B0604020202020204" pitchFamily="34" charset="0"/>
                <a:cs typeface="Arial" panose="020B0604020202020204" pitchFamily="34" charset="0"/>
              </a:rPr>
              <a:t> і </a:t>
            </a:r>
            <a:r>
              <a:rPr lang="ru-RU" sz="3200" dirty="0" err="1">
                <a:latin typeface="Arial" panose="020B0604020202020204" pitchFamily="34" charset="0"/>
                <a:cs typeface="Arial" panose="020B0604020202020204" pitchFamily="34" charset="0"/>
              </a:rPr>
              <a:t>працівників</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грати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більшу</a:t>
            </a:r>
            <a:r>
              <a:rPr lang="ru-RU" sz="3200" dirty="0">
                <a:latin typeface="Arial" panose="020B0604020202020204" pitchFamily="34" charset="0"/>
                <a:cs typeface="Arial" panose="020B0604020202020204" pitchFamily="34" charset="0"/>
              </a:rPr>
              <a:t> роль у </a:t>
            </a:r>
            <a:r>
              <a:rPr lang="ru-RU" sz="3200" dirty="0" err="1">
                <a:latin typeface="Arial" panose="020B0604020202020204" pitchFamily="34" charset="0"/>
                <a:cs typeface="Arial" panose="020B0604020202020204" pitchFamily="34" charset="0"/>
              </a:rPr>
              <a:t>прискоренні</a:t>
            </a:r>
            <a:r>
              <a:rPr lang="ru-RU" sz="3200" dirty="0">
                <a:latin typeface="Arial" panose="020B0604020202020204" pitchFamily="34" charset="0"/>
                <a:cs typeface="Arial" panose="020B0604020202020204" pitchFamily="34" charset="0"/>
              </a:rPr>
              <a:t> переходу на </a:t>
            </a:r>
            <a:r>
              <a:rPr lang="ru-RU" sz="3200" dirty="0" err="1">
                <a:latin typeface="Arial" panose="020B0604020202020204" pitchFamily="34" charset="0"/>
                <a:cs typeface="Arial" panose="020B0604020202020204" pitchFamily="34" charset="0"/>
              </a:rPr>
              <a:t>чистий</a:t>
            </a:r>
            <a:r>
              <a:rPr lang="ru-RU" sz="3200" dirty="0">
                <a:latin typeface="Arial" panose="020B0604020202020204" pitchFamily="34" charset="0"/>
                <a:cs typeface="Arial" panose="020B0604020202020204" pitchFamily="34" charset="0"/>
              </a:rPr>
              <a:t> нуль, а </a:t>
            </a:r>
            <a:r>
              <a:rPr lang="ru-RU" sz="3200" dirty="0" err="1">
                <a:latin typeface="Arial" panose="020B0604020202020204" pitchFamily="34" charset="0"/>
                <a:cs typeface="Arial" panose="020B0604020202020204" pitchFamily="34" charset="0"/>
              </a:rPr>
              <a:t>також</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керувати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ризиками</a:t>
            </a:r>
            <a:r>
              <a:rPr lang="ru-RU" sz="3200" dirty="0">
                <a:latin typeface="Arial" panose="020B0604020202020204" pitchFamily="34" charset="0"/>
                <a:cs typeface="Arial" panose="020B0604020202020204" pitchFamily="34" charset="0"/>
              </a:rPr>
              <a:t> та </a:t>
            </a:r>
            <a:r>
              <a:rPr lang="ru-RU" sz="3200" dirty="0" err="1">
                <a:latin typeface="Arial" panose="020B0604020202020204" pitchFamily="34" charset="0"/>
                <a:cs typeface="Arial" panose="020B0604020202020204" pitchFamily="34" charset="0"/>
              </a:rPr>
              <a:t>використовувати</a:t>
            </a:r>
            <a:r>
              <a:rPr lang="ru-RU" sz="3200" dirty="0">
                <a:latin typeface="Arial" panose="020B0604020202020204" pitchFamily="34" charset="0"/>
                <a:cs typeface="Arial" panose="020B0604020202020204" pitchFamily="34" charset="0"/>
              </a:rPr>
              <a:t> </a:t>
            </a:r>
            <a:r>
              <a:rPr lang="ru-RU" sz="3200" dirty="0" err="1">
                <a:latin typeface="Arial" panose="020B0604020202020204" pitchFamily="34" charset="0"/>
                <a:cs typeface="Arial" panose="020B0604020202020204" pitchFamily="34" charset="0"/>
              </a:rPr>
              <a:t>створювані</a:t>
            </a:r>
            <a:r>
              <a:rPr lang="ru-RU" sz="3200" dirty="0">
                <a:latin typeface="Arial" panose="020B0604020202020204" pitchFamily="34" charset="0"/>
                <a:cs typeface="Arial" panose="020B0604020202020204" pitchFamily="34" charset="0"/>
              </a:rPr>
              <a:t> ними </a:t>
            </a:r>
            <a:r>
              <a:rPr lang="ru-RU" sz="3200" dirty="0" err="1">
                <a:latin typeface="Arial" panose="020B0604020202020204" pitchFamily="34" charset="0"/>
                <a:cs typeface="Arial" panose="020B0604020202020204" pitchFamily="34" charset="0"/>
              </a:rPr>
              <a:t>можливості</a:t>
            </a:r>
            <a:r>
              <a:rPr lang="ru-RU" sz="32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676" y="95534"/>
            <a:ext cx="3352800" cy="704088"/>
          </a:xfrm>
          <a:prstGeom prst="rect">
            <a:avLst/>
          </a:prstGeom>
        </p:spPr>
      </p:pic>
    </p:spTree>
    <p:extLst>
      <p:ext uri="{BB962C8B-B14F-4D97-AF65-F5344CB8AC3E}">
        <p14:creationId xmlns:p14="http://schemas.microsoft.com/office/powerpoint/2010/main" val="388409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4317"/>
          <a:stretch/>
        </p:blipFill>
        <p:spPr>
          <a:xfrm>
            <a:off x="101586" y="95534"/>
            <a:ext cx="5494690" cy="6762466"/>
          </a:xfrm>
          <a:prstGeom prst="rect">
            <a:avLst/>
          </a:prstGeom>
        </p:spPr>
      </p:pic>
      <p:pic>
        <p:nvPicPr>
          <p:cNvPr id="5" name="Рисунок 4"/>
          <p:cNvPicPr>
            <a:picLocks noChangeAspect="1"/>
          </p:cNvPicPr>
          <p:nvPr/>
        </p:nvPicPr>
        <p:blipFill rotWithShape="1">
          <a:blip r:embed="rId3"/>
          <a:srcRect t="6592"/>
          <a:stretch/>
        </p:blipFill>
        <p:spPr>
          <a:xfrm>
            <a:off x="5596276" y="658504"/>
            <a:ext cx="6532418" cy="5636526"/>
          </a:xfrm>
          <a:prstGeom prst="rect">
            <a:avLst/>
          </a:prstGeom>
        </p:spPr>
      </p:pic>
    </p:spTree>
    <p:extLst>
      <p:ext uri="{BB962C8B-B14F-4D97-AF65-F5344CB8AC3E}">
        <p14:creationId xmlns:p14="http://schemas.microsoft.com/office/powerpoint/2010/main" val="407240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2829" y="914400"/>
            <a:ext cx="11955439" cy="5773003"/>
          </a:xfrm>
        </p:spPr>
        <p:txBody>
          <a:bodyPr>
            <a:normAutofit/>
          </a:bodyPr>
          <a:lstStyle/>
          <a:p>
            <a:pPr marL="0" indent="180000" algn="just">
              <a:lnSpc>
                <a:spcPct val="150000"/>
              </a:lnSpc>
              <a:spcBef>
                <a:spcPts val="0"/>
              </a:spcBef>
            </a:pPr>
            <a:r>
              <a:rPr lang="en-US" sz="3200" dirty="0">
                <a:latin typeface="Arial" panose="020B0604020202020204" pitchFamily="34" charset="0"/>
                <a:cs typeface="Arial" panose="020B0604020202020204" pitchFamily="34" charset="0"/>
              </a:rPr>
              <a:t>Greenwashing has become a key concern for policymakers as misleading practices and unsubstantiated green claims become more frequent. </a:t>
            </a:r>
            <a:endParaRPr lang="uk-UA" sz="3200" dirty="0" smtClean="0">
              <a:latin typeface="Arial" panose="020B0604020202020204" pitchFamily="34" charset="0"/>
              <a:cs typeface="Arial" panose="020B0604020202020204" pitchFamily="34" charset="0"/>
            </a:endParaRPr>
          </a:p>
          <a:p>
            <a:pPr marL="0" indent="180000" algn="just">
              <a:lnSpc>
                <a:spcPct val="150000"/>
              </a:lnSpc>
              <a:spcBef>
                <a:spcPts val="0"/>
              </a:spcBef>
            </a:pPr>
            <a:r>
              <a:rPr lang="en-US" sz="3200" dirty="0" smtClean="0">
                <a:latin typeface="Arial" panose="020B0604020202020204" pitchFamily="34" charset="0"/>
                <a:cs typeface="Arial" panose="020B0604020202020204" pitchFamily="34" charset="0"/>
              </a:rPr>
              <a:t>As </a:t>
            </a:r>
            <a:r>
              <a:rPr lang="en-US" sz="3200" dirty="0">
                <a:latin typeface="Arial" panose="020B0604020202020204" pitchFamily="34" charset="0"/>
                <a:cs typeface="Arial" panose="020B0604020202020204" pitchFamily="34" charset="0"/>
              </a:rPr>
              <a:t>regulatory developments in this area expand rapidly, companies need to be aware of the risk of being accused of greenwashing and guard against it by ensuring their claims are accurate, complete, and fully defensible.</a:t>
            </a:r>
            <a:endParaRPr lang="ru-RU" sz="3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3676" y="95534"/>
            <a:ext cx="3352800" cy="704088"/>
          </a:xfrm>
          <a:prstGeom prst="rect">
            <a:avLst/>
          </a:prstGeom>
        </p:spPr>
      </p:pic>
    </p:spTree>
    <p:extLst>
      <p:ext uri="{BB962C8B-B14F-4D97-AF65-F5344CB8AC3E}">
        <p14:creationId xmlns:p14="http://schemas.microsoft.com/office/powerpoint/2010/main" val="4059275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3205</Words>
  <Application>Microsoft Office PowerPoint</Application>
  <PresentationFormat>Широкий екран</PresentationFormat>
  <Paragraphs>153</Paragraphs>
  <Slides>63</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63</vt:i4>
      </vt:variant>
    </vt:vector>
  </HeadingPairs>
  <TitlesOfParts>
    <vt:vector size="69" baseType="lpstr">
      <vt:lpstr>Arial</vt:lpstr>
      <vt:lpstr>Calibri</vt:lpstr>
      <vt:lpstr>Calibri Light</vt:lpstr>
      <vt:lpstr>Roboto</vt:lpstr>
      <vt:lpstr>Wingdings</vt:lpstr>
      <vt:lpstr>Тема Office</vt:lpstr>
      <vt:lpstr>Презентація PowerPoint</vt:lpstr>
      <vt:lpstr>Презентація PowerPoint</vt:lpstr>
      <vt:lpstr>Презентація PowerPoint</vt:lpstr>
      <vt:lpstr>Презентація PowerPoint</vt:lpstr>
      <vt:lpstr>Зміст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Посилення ефекту правил зеленого відмивання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Актуальність</vt:lpstr>
      <vt:lpstr>Актуальність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Збалансована цифрова екосистема, яка стимулює цифрові інновації</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Nanomedicine: Safety of nanotechnologies in medicine</dc:title>
  <dc:creator>user</dc:creator>
  <cp:lastModifiedBy>Пользователь Windows</cp:lastModifiedBy>
  <cp:revision>291</cp:revision>
  <dcterms:created xsi:type="dcterms:W3CDTF">2022-02-18T19:09:04Z</dcterms:created>
  <dcterms:modified xsi:type="dcterms:W3CDTF">2023-10-31T16:56:57Z</dcterms:modified>
</cp:coreProperties>
</file>